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0.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97"/>
  </p:notesMasterIdLst>
  <p:handoutMasterIdLst>
    <p:handoutMasterId r:id="rId98"/>
  </p:handoutMasterIdLst>
  <p:sldIdLst>
    <p:sldId id="356" r:id="rId5"/>
    <p:sldId id="412" r:id="rId6"/>
    <p:sldId id="413"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27" r:id="rId20"/>
    <p:sldId id="428" r:id="rId21"/>
    <p:sldId id="433" r:id="rId22"/>
    <p:sldId id="429" r:id="rId23"/>
    <p:sldId id="430" r:id="rId24"/>
    <p:sldId id="431" r:id="rId25"/>
    <p:sldId id="432" r:id="rId26"/>
    <p:sldId id="434" r:id="rId27"/>
    <p:sldId id="436" r:id="rId28"/>
    <p:sldId id="435" r:id="rId29"/>
    <p:sldId id="437" r:id="rId30"/>
    <p:sldId id="438" r:id="rId31"/>
    <p:sldId id="439" r:id="rId32"/>
    <p:sldId id="440" r:id="rId33"/>
    <p:sldId id="441" r:id="rId34"/>
    <p:sldId id="442" r:id="rId35"/>
    <p:sldId id="443" r:id="rId36"/>
    <p:sldId id="444" r:id="rId37"/>
    <p:sldId id="445" r:id="rId38"/>
    <p:sldId id="446" r:id="rId39"/>
    <p:sldId id="447" r:id="rId40"/>
    <p:sldId id="448" r:id="rId41"/>
    <p:sldId id="449" r:id="rId42"/>
    <p:sldId id="450" r:id="rId43"/>
    <p:sldId id="451" r:id="rId44"/>
    <p:sldId id="452" r:id="rId45"/>
    <p:sldId id="453" r:id="rId46"/>
    <p:sldId id="454" r:id="rId47"/>
    <p:sldId id="455" r:id="rId48"/>
    <p:sldId id="456" r:id="rId49"/>
    <p:sldId id="457" r:id="rId50"/>
    <p:sldId id="458" r:id="rId51"/>
    <p:sldId id="459" r:id="rId52"/>
    <p:sldId id="460" r:id="rId53"/>
    <p:sldId id="461" r:id="rId54"/>
    <p:sldId id="462" r:id="rId55"/>
    <p:sldId id="463" r:id="rId56"/>
    <p:sldId id="464" r:id="rId57"/>
    <p:sldId id="465" r:id="rId58"/>
    <p:sldId id="466" r:id="rId59"/>
    <p:sldId id="467" r:id="rId60"/>
    <p:sldId id="468" r:id="rId61"/>
    <p:sldId id="469" r:id="rId62"/>
    <p:sldId id="499" r:id="rId63"/>
    <p:sldId id="500" r:id="rId64"/>
    <p:sldId id="501" r:id="rId65"/>
    <p:sldId id="502" r:id="rId66"/>
    <p:sldId id="503" r:id="rId67"/>
    <p:sldId id="504" r:id="rId68"/>
    <p:sldId id="470" r:id="rId69"/>
    <p:sldId id="471" r:id="rId70"/>
    <p:sldId id="472" r:id="rId71"/>
    <p:sldId id="478" r:id="rId72"/>
    <p:sldId id="473" r:id="rId73"/>
    <p:sldId id="474" r:id="rId74"/>
    <p:sldId id="475" r:id="rId75"/>
    <p:sldId id="476" r:id="rId76"/>
    <p:sldId id="477" r:id="rId77"/>
    <p:sldId id="479" r:id="rId78"/>
    <p:sldId id="480" r:id="rId79"/>
    <p:sldId id="481" r:id="rId80"/>
    <p:sldId id="482" r:id="rId81"/>
    <p:sldId id="483" r:id="rId82"/>
    <p:sldId id="484" r:id="rId83"/>
    <p:sldId id="485" r:id="rId84"/>
    <p:sldId id="486" r:id="rId85"/>
    <p:sldId id="487" r:id="rId86"/>
    <p:sldId id="488" r:id="rId87"/>
    <p:sldId id="489" r:id="rId88"/>
    <p:sldId id="493" r:id="rId89"/>
    <p:sldId id="496" r:id="rId90"/>
    <p:sldId id="497" r:id="rId91"/>
    <p:sldId id="495" r:id="rId92"/>
    <p:sldId id="494" r:id="rId93"/>
    <p:sldId id="490" r:id="rId94"/>
    <p:sldId id="491" r:id="rId95"/>
    <p:sldId id="492"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E4"/>
    <a:srgbClr val="DBE01A"/>
    <a:srgbClr val="D0D4E8"/>
    <a:srgbClr val="E6E8F2"/>
    <a:srgbClr val="ABE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5" autoAdjust="0"/>
    <p:restoredTop sz="95382" autoAdjust="0"/>
  </p:normalViewPr>
  <p:slideViewPr>
    <p:cSldViewPr snapToGrid="0">
      <p:cViewPr varScale="1">
        <p:scale>
          <a:sx n="113" d="100"/>
          <a:sy n="113" d="100"/>
        </p:scale>
        <p:origin x="-1620" y="-108"/>
      </p:cViewPr>
      <p:guideLst>
        <p:guide orient="horz" pos="2174"/>
        <p:guide orient="horz" pos="744"/>
        <p:guide orient="horz" pos="4192"/>
        <p:guide orient="horz" pos="650"/>
        <p:guide orient="horz"/>
        <p:guide pos="2880"/>
        <p:guide pos="256"/>
        <p:guide pos="5520"/>
      </p:guideLst>
    </p:cSldViewPr>
  </p:slideViewPr>
  <p:notesTextViewPr>
    <p:cViewPr>
      <p:scale>
        <a:sx n="1" d="1"/>
        <a:sy n="1" d="1"/>
      </p:scale>
      <p:origin x="0" y="0"/>
    </p:cViewPr>
  </p:notesTextViewPr>
  <p:notesViewPr>
    <p:cSldViewPr snapToGrid="0">
      <p:cViewPr varScale="1">
        <p:scale>
          <a:sx n="68" d="100"/>
          <a:sy n="68" d="100"/>
        </p:scale>
        <p:origin x="-32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80038FD-2886-4743-BE20-9F32D67C49D3}" type="datetimeFigureOut">
              <a:rPr lang="en-US" smtClean="0"/>
              <a:t>1/24/2017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FB89152-32C6-403F-A002-D49E501DA928}" type="slidenum">
              <a:rPr lang="en-US" smtClean="0"/>
              <a:t>‹#›</a:t>
            </a:fld>
            <a:endParaRPr lang="en-US"/>
          </a:p>
        </p:txBody>
      </p:sp>
    </p:spTree>
    <p:extLst>
      <p:ext uri="{BB962C8B-B14F-4D97-AF65-F5344CB8AC3E}">
        <p14:creationId xmlns:p14="http://schemas.microsoft.com/office/powerpoint/2010/main" val="41606008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FDE7B7-9C84-4310-8975-D238F9323F57}" type="datetimeFigureOut">
              <a:rPr lang="en-US" smtClean="0"/>
              <a:t>1/24/2017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2C0AA9-5F18-48B3-BC22-AF761F352F78}" type="slidenum">
              <a:rPr lang="en-US" smtClean="0"/>
              <a:t>‹#›</a:t>
            </a:fld>
            <a:endParaRPr lang="en-US"/>
          </a:p>
        </p:txBody>
      </p:sp>
    </p:spTree>
    <p:extLst>
      <p:ext uri="{BB962C8B-B14F-4D97-AF65-F5344CB8AC3E}">
        <p14:creationId xmlns:p14="http://schemas.microsoft.com/office/powerpoint/2010/main" val="2082465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smtClean="0"/>
          </a:p>
        </p:txBody>
      </p:sp>
      <p:sp>
        <p:nvSpPr>
          <p:cNvPr id="38916"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900">
                <a:solidFill>
                  <a:schemeClr val="tx1"/>
                </a:solidFill>
                <a:latin typeface="Arial" pitchFamily="34" charset="0"/>
              </a:defRPr>
            </a:lvl1pPr>
            <a:lvl2pPr marL="742950" indent="-285750">
              <a:defRPr sz="1900">
                <a:solidFill>
                  <a:schemeClr val="tx1"/>
                </a:solidFill>
                <a:latin typeface="Arial" pitchFamily="34" charset="0"/>
              </a:defRPr>
            </a:lvl2pPr>
            <a:lvl3pPr marL="1143000" indent="-228600">
              <a:defRPr sz="1900">
                <a:solidFill>
                  <a:schemeClr val="tx1"/>
                </a:solidFill>
                <a:latin typeface="Arial" pitchFamily="34" charset="0"/>
              </a:defRPr>
            </a:lvl3pPr>
            <a:lvl4pPr marL="1600200" indent="-228600">
              <a:defRPr sz="1900">
                <a:solidFill>
                  <a:schemeClr val="tx1"/>
                </a:solidFill>
                <a:latin typeface="Arial" pitchFamily="34" charset="0"/>
              </a:defRPr>
            </a:lvl4pPr>
            <a:lvl5pPr marL="2057400" indent="-228600">
              <a:defRPr sz="1900">
                <a:solidFill>
                  <a:schemeClr val="tx1"/>
                </a:solidFill>
                <a:latin typeface="Arial" pitchFamily="34" charset="0"/>
              </a:defRPr>
            </a:lvl5pPr>
            <a:lvl6pPr marL="2514600" indent="-228600" defTabSz="957263" fontAlgn="base">
              <a:spcBef>
                <a:spcPct val="0"/>
              </a:spcBef>
              <a:spcAft>
                <a:spcPct val="0"/>
              </a:spcAft>
              <a:defRPr sz="1900">
                <a:solidFill>
                  <a:schemeClr val="tx1"/>
                </a:solidFill>
                <a:latin typeface="Arial" pitchFamily="34" charset="0"/>
              </a:defRPr>
            </a:lvl6pPr>
            <a:lvl7pPr marL="2971800" indent="-228600" defTabSz="957263" fontAlgn="base">
              <a:spcBef>
                <a:spcPct val="0"/>
              </a:spcBef>
              <a:spcAft>
                <a:spcPct val="0"/>
              </a:spcAft>
              <a:defRPr sz="1900">
                <a:solidFill>
                  <a:schemeClr val="tx1"/>
                </a:solidFill>
                <a:latin typeface="Arial" pitchFamily="34" charset="0"/>
              </a:defRPr>
            </a:lvl7pPr>
            <a:lvl8pPr marL="3429000" indent="-228600" defTabSz="957263" fontAlgn="base">
              <a:spcBef>
                <a:spcPct val="0"/>
              </a:spcBef>
              <a:spcAft>
                <a:spcPct val="0"/>
              </a:spcAft>
              <a:defRPr sz="1900">
                <a:solidFill>
                  <a:schemeClr val="tx1"/>
                </a:solidFill>
                <a:latin typeface="Arial" pitchFamily="34" charset="0"/>
              </a:defRPr>
            </a:lvl8pPr>
            <a:lvl9pPr marL="3886200" indent="-228600" defTabSz="957263" fontAlgn="base">
              <a:spcBef>
                <a:spcPct val="0"/>
              </a:spcBef>
              <a:spcAft>
                <a:spcPct val="0"/>
              </a:spcAft>
              <a:defRPr sz="1900">
                <a:solidFill>
                  <a:schemeClr val="tx1"/>
                </a:solidFill>
                <a:latin typeface="Arial" pitchFamily="34" charset="0"/>
              </a:defRPr>
            </a:lvl9pPr>
          </a:lstStyle>
          <a:p>
            <a:pPr>
              <a:defRPr/>
            </a:pPr>
            <a:fld id="{539C6CFD-6CE7-4EB6-94CB-EF74553AEAB5}" type="slidenum">
              <a:rPr lang="en-US" altLang="en-US" sz="1300" smtClean="0">
                <a:solidFill>
                  <a:prstClr val="black"/>
                </a:solidFill>
                <a:latin typeface="Calibri" pitchFamily="34" charset="0"/>
              </a:rPr>
              <a:pPr>
                <a:defRPr/>
              </a:pPr>
              <a:t>1</a:t>
            </a:fld>
            <a:endParaRPr lang="en-US" altLang="en-US" sz="1300" dirty="0" smtClean="0">
              <a:solidFill>
                <a:prstClr val="black"/>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1.xml"/><Relationship Id="rId7" Type="http://schemas.openxmlformats.org/officeDocument/2006/relationships/slideMaster" Target="../slideMasters/slideMaster1.xml"/><Relationship Id="rId12"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image" Target="../media/image4.emf"/><Relationship Id="rId5" Type="http://schemas.openxmlformats.org/officeDocument/2006/relationships/tags" Target="../tags/tag13.xml"/><Relationship Id="rId10" Type="http://schemas.openxmlformats.org/officeDocument/2006/relationships/image" Target="../media/image1.emf"/><Relationship Id="rId4" Type="http://schemas.openxmlformats.org/officeDocument/2006/relationships/tags" Target="../tags/tag12.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9.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16.xml"/><Relationship Id="rId7" Type="http://schemas.openxmlformats.org/officeDocument/2006/relationships/slideMaster" Target="../slideMasters/slideMaster1.xml"/><Relationship Id="rId12" Type="http://schemas.openxmlformats.org/officeDocument/2006/relationships/image" Target="../media/image4.emf"/><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11" Type="http://schemas.openxmlformats.org/officeDocument/2006/relationships/image" Target="../media/image5.png"/><Relationship Id="rId5" Type="http://schemas.openxmlformats.org/officeDocument/2006/relationships/tags" Target="../tags/tag18.xml"/><Relationship Id="rId10" Type="http://schemas.openxmlformats.org/officeDocument/2006/relationships/image" Target="../media/image1.emf"/><Relationship Id="rId4" Type="http://schemas.openxmlformats.org/officeDocument/2006/relationships/tags" Target="../tags/tag17.xml"/><Relationship Id="rId9"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1.emf"/><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oleObject" Target="../embeddings/oleObject4.bin"/><Relationship Id="rId2" Type="http://schemas.openxmlformats.org/officeDocument/2006/relationships/tags" Target="../tags/tag20.xml"/><Relationship Id="rId16" Type="http://schemas.openxmlformats.org/officeDocument/2006/relationships/oleObject" Target="../embeddings/oleObject5.bin"/><Relationship Id="rId1" Type="http://schemas.openxmlformats.org/officeDocument/2006/relationships/vmlDrawing" Target="../drawings/vmlDrawing4.vml"/><Relationship Id="rId6" Type="http://schemas.openxmlformats.org/officeDocument/2006/relationships/tags" Target="../tags/tag24.xml"/><Relationship Id="rId11" Type="http://schemas.openxmlformats.org/officeDocument/2006/relationships/slideMaster" Target="../slideMasters/slideMaster1.xml"/><Relationship Id="rId5" Type="http://schemas.openxmlformats.org/officeDocument/2006/relationships/tags" Target="../tags/tag23.xml"/><Relationship Id="rId15" Type="http://schemas.openxmlformats.org/officeDocument/2006/relationships/image" Target="../media/image7.jpeg"/><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2.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1.emf"/><Relationship Id="rId2" Type="http://schemas.openxmlformats.org/officeDocument/2006/relationships/tags" Target="../tags/tag29.xml"/><Relationship Id="rId1" Type="http://schemas.openxmlformats.org/officeDocument/2006/relationships/vmlDrawing" Target="../drawings/vmlDrawing5.vml"/><Relationship Id="rId6" Type="http://schemas.openxmlformats.org/officeDocument/2006/relationships/tags" Target="../tags/tag33.xml"/><Relationship Id="rId11" Type="http://schemas.openxmlformats.org/officeDocument/2006/relationships/oleObject" Target="../embeddings/oleObject6.bin"/><Relationship Id="rId5" Type="http://schemas.openxmlformats.org/officeDocument/2006/relationships/tags" Target="../tags/tag32.xml"/><Relationship Id="rId10" Type="http://schemas.openxmlformats.org/officeDocument/2006/relationships/slideMaster" Target="../slideMasters/slideMaster1.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oleObject" Target="../embeddings/oleObject7.bin"/></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3.xml"/><Relationship Id="rId13" Type="http://schemas.openxmlformats.org/officeDocument/2006/relationships/image" Target="../media/image2.png"/><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image" Target="../media/image1.emf"/><Relationship Id="rId2" Type="http://schemas.openxmlformats.org/officeDocument/2006/relationships/tags" Target="../tags/tag37.xml"/><Relationship Id="rId1" Type="http://schemas.openxmlformats.org/officeDocument/2006/relationships/vmlDrawing" Target="../drawings/vmlDrawing6.vml"/><Relationship Id="rId6" Type="http://schemas.openxmlformats.org/officeDocument/2006/relationships/tags" Target="../tags/tag41.xml"/><Relationship Id="rId11" Type="http://schemas.openxmlformats.org/officeDocument/2006/relationships/oleObject" Target="../embeddings/oleObject8.bin"/><Relationship Id="rId5" Type="http://schemas.openxmlformats.org/officeDocument/2006/relationships/tags" Target="../tags/tag40.xml"/><Relationship Id="rId10" Type="http://schemas.openxmlformats.org/officeDocument/2006/relationships/slideMaster" Target="../slideMasters/slideMaster1.xml"/><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oleObject" Target="../embeddings/oleObject9.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2.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1.emf"/><Relationship Id="rId2" Type="http://schemas.openxmlformats.org/officeDocument/2006/relationships/tags" Target="../tags/tag45.xml"/><Relationship Id="rId1" Type="http://schemas.openxmlformats.org/officeDocument/2006/relationships/vmlDrawing" Target="../drawings/vmlDrawing7.vml"/><Relationship Id="rId6" Type="http://schemas.openxmlformats.org/officeDocument/2006/relationships/tags" Target="../tags/tag49.xml"/><Relationship Id="rId11" Type="http://schemas.openxmlformats.org/officeDocument/2006/relationships/oleObject" Target="../embeddings/oleObject10.bin"/><Relationship Id="rId5" Type="http://schemas.openxmlformats.org/officeDocument/2006/relationships/tags" Target="../tags/tag48.xml"/><Relationship Id="rId10" Type="http://schemas.openxmlformats.org/officeDocument/2006/relationships/slideMaster" Target="../slideMasters/slideMaster1.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oleObject" Target="../embeddings/oleObject11.bin"/></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2.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emf"/><Relationship Id="rId2" Type="http://schemas.openxmlformats.org/officeDocument/2006/relationships/tags" Target="../tags/tag53.xml"/><Relationship Id="rId1" Type="http://schemas.openxmlformats.org/officeDocument/2006/relationships/vmlDrawing" Target="../drawings/vmlDrawing8.vml"/><Relationship Id="rId6" Type="http://schemas.openxmlformats.org/officeDocument/2006/relationships/tags" Target="../tags/tag57.xml"/><Relationship Id="rId11" Type="http://schemas.openxmlformats.org/officeDocument/2006/relationships/oleObject" Target="../embeddings/oleObject12.bin"/><Relationship Id="rId5" Type="http://schemas.openxmlformats.org/officeDocument/2006/relationships/tags" Target="../tags/tag56.xml"/><Relationship Id="rId10" Type="http://schemas.openxmlformats.org/officeDocument/2006/relationships/slideMaster" Target="../slideMasters/slideMaster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oleObject" Target="../embeddings/oleObject13.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2.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1.emf"/><Relationship Id="rId2" Type="http://schemas.openxmlformats.org/officeDocument/2006/relationships/tags" Target="../tags/tag61.xml"/><Relationship Id="rId1" Type="http://schemas.openxmlformats.org/officeDocument/2006/relationships/vmlDrawing" Target="../drawings/vmlDrawing9.vml"/><Relationship Id="rId6" Type="http://schemas.openxmlformats.org/officeDocument/2006/relationships/tags" Target="../tags/tag65.xml"/><Relationship Id="rId11" Type="http://schemas.openxmlformats.org/officeDocument/2006/relationships/oleObject" Target="../embeddings/oleObject14.bin"/><Relationship Id="rId5" Type="http://schemas.openxmlformats.org/officeDocument/2006/relationships/tags" Target="../tags/tag64.xml"/><Relationship Id="rId10" Type="http://schemas.openxmlformats.org/officeDocument/2006/relationships/slideMaster" Target="../slideMasters/slideMaster1.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oleObject" Target="../embeddings/oleObject15.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pic>
        <p:nvPicPr>
          <p:cNvPr id="4" name="Image 11" descr="test1.jpg"/>
          <p:cNvPicPr>
            <a:picLocks noChangeAspect="1"/>
          </p:cNvPicPr>
          <p:nvPr userDrawn="1"/>
        </p:nvPicPr>
        <p:blipFill>
          <a:blip r:embed="rId8">
            <a:extLst>
              <a:ext uri="{28A0092B-C50C-407E-A947-70E740481C1C}">
                <a14:useLocalDpi xmlns:a14="http://schemas.microsoft.com/office/drawing/2010/main" val="0"/>
              </a:ext>
            </a:extLst>
          </a:blip>
          <a:srcRect l="240" t="24" r="259" b="533"/>
          <a:stretch>
            <a:fillRect/>
          </a:stretch>
        </p:blipFill>
        <p:spPr bwMode="auto">
          <a:xfrm>
            <a:off x="0" y="1323977"/>
            <a:ext cx="9144000"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custDataLst>
              <p:tags r:id="rId2"/>
            </p:custDataLst>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a:defRPr/>
            </a:pPr>
            <a:endParaRPr lang="en-US" sz="1300" dirty="0">
              <a:solidFill>
                <a:prstClr val="white"/>
              </a:solidFill>
            </a:endParaRPr>
          </a:p>
        </p:txBody>
      </p:sp>
      <p:sp>
        <p:nvSpPr>
          <p:cNvPr id="6" name="Rectangle 7"/>
          <p:cNvSpPr/>
          <p:nvPr userDrawn="1">
            <p:custDataLst>
              <p:tags r:id="rId3"/>
            </p:custDataLst>
          </p:nvPr>
        </p:nvSpPr>
        <p:spPr bwMode="auto">
          <a:xfrm>
            <a:off x="-1466" y="5"/>
            <a:ext cx="9145466"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a:defRPr/>
            </a:pPr>
            <a:endParaRPr lang="en-US" sz="1000" dirty="0">
              <a:solidFill>
                <a:prstClr val="white"/>
              </a:solidFill>
              <a:cs typeface="Arial"/>
            </a:endParaRPr>
          </a:p>
        </p:txBody>
      </p:sp>
      <p:graphicFrame>
        <p:nvGraphicFramePr>
          <p:cNvPr id="7" name="Object 2" hidden="1"/>
          <p:cNvGraphicFramePr>
            <a:graphicFrameLocks noChangeAspect="1"/>
          </p:cNvGraphicFramePr>
          <p:nvPr userDrawn="1">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386"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104" descr="C:\Users\UserSim\Desktop\Capgemini\moto.emf"/>
          <p:cNvPicPr>
            <a:picLocks noChangeAspect="1" noChangeArrowheads="1"/>
          </p:cNvPicPr>
          <p:nvPr userDrawn="1">
            <p:custDataLst>
              <p:tags r:id="rId5"/>
            </p:custDataLst>
          </p:nvPr>
        </p:nvPicPr>
        <p:blipFill>
          <a:blip r:embed="rId11">
            <a:extLst>
              <a:ext uri="{28A0092B-C50C-407E-A947-70E740481C1C}">
                <a14:useLocalDpi xmlns:a14="http://schemas.microsoft.com/office/drawing/2010/main" val="0"/>
              </a:ext>
            </a:extLst>
          </a:blip>
          <a:srcRect/>
          <a:stretch>
            <a:fillRect/>
          </a:stretch>
        </p:blipFill>
        <p:spPr bwMode="auto">
          <a:xfrm>
            <a:off x="6063767" y="6521463"/>
            <a:ext cx="277104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3" descr="C:\Users\UserSim\Desktop\Capgemini\Capgemini_logo_cmyk.png"/>
          <p:cNvPicPr>
            <a:picLocks noChangeAspect="1" noChangeArrowheads="1"/>
          </p:cNvPicPr>
          <p:nvPr userDrawn="1">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660889" y="652464"/>
            <a:ext cx="277104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0" y="2256613"/>
            <a:ext cx="4191400" cy="2261632"/>
          </a:xfrm>
        </p:spPr>
        <p:txBody>
          <a:bodyPr lIns="231412" rIns="33059"/>
          <a:lstStyle>
            <a:lvl1pPr algn="l">
              <a:defRPr sz="33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 y="4551798"/>
            <a:ext cx="4191905" cy="947750"/>
          </a:xfrm>
        </p:spPr>
        <p:txBody>
          <a:bodyPr lIns="231412"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en-US" smtClean="0"/>
              <a:t>Click to edit Master subtitle style</a:t>
            </a:r>
            <a:endParaRPr lang="fr-FR" dirty="0" smtClean="0"/>
          </a:p>
        </p:txBody>
      </p:sp>
    </p:spTree>
    <p:extLst>
      <p:ext uri="{BB962C8B-B14F-4D97-AF65-F5344CB8AC3E}">
        <p14:creationId xmlns:p14="http://schemas.microsoft.com/office/powerpoint/2010/main" val="2582454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graphicFrame>
        <p:nvGraphicFramePr>
          <p:cNvPr id="2" name="Object 13" hidden="1"/>
          <p:cNvGraphicFramePr>
            <a:graphicFrameLocks noChangeAspect="1"/>
          </p:cNvGraphicFramePr>
          <p:nvPr userDrawn="1">
            <p:custDataLst>
              <p:tags r:id="rId2"/>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10578"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41085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8"/>
            <a:ext cx="2133600" cy="365125"/>
          </a:xfrm>
          <a:prstGeom prst="rect">
            <a:avLst/>
          </a:prstGeom>
        </p:spPr>
        <p:txBody>
          <a:bodyPr/>
          <a:lstStyle/>
          <a:p>
            <a:fld id="{47CD3BC1-A2FE-477B-BC4B-91440EEA7D51}" type="datetimeFigureOut">
              <a:rPr lang="en-US" smtClean="0">
                <a:solidFill>
                  <a:srgbClr val="263147"/>
                </a:solidFill>
              </a:rPr>
              <a:pPr/>
              <a:t>1/24/2017</a:t>
            </a:fld>
            <a:endParaRPr lang="en-US">
              <a:solidFill>
                <a:srgbClr val="263147"/>
              </a:solidFill>
            </a:endParaRPr>
          </a:p>
        </p:txBody>
      </p:sp>
      <p:sp>
        <p:nvSpPr>
          <p:cNvPr id="4" name="Footer Placeholder 3"/>
          <p:cNvSpPr>
            <a:spLocks noGrp="1"/>
          </p:cNvSpPr>
          <p:nvPr>
            <p:ph type="ftr" sz="quarter" idx="11"/>
          </p:nvPr>
        </p:nvSpPr>
        <p:spPr>
          <a:xfrm>
            <a:off x="3124200" y="6356358"/>
            <a:ext cx="2895600" cy="365125"/>
          </a:xfrm>
          <a:prstGeom prst="rect">
            <a:avLst/>
          </a:prstGeom>
        </p:spPr>
        <p:txBody>
          <a:bodyPr/>
          <a:lstStyle/>
          <a:p>
            <a:endParaRPr lang="en-US">
              <a:solidFill>
                <a:srgbClr val="263147"/>
              </a:solidFill>
            </a:endParaRPr>
          </a:p>
        </p:txBody>
      </p:sp>
      <p:sp>
        <p:nvSpPr>
          <p:cNvPr id="5" name="Slide Number Placeholder 4"/>
          <p:cNvSpPr>
            <a:spLocks noGrp="1"/>
          </p:cNvSpPr>
          <p:nvPr>
            <p:ph type="sldNum" sz="quarter" idx="12"/>
          </p:nvPr>
        </p:nvSpPr>
        <p:spPr>
          <a:xfrm>
            <a:off x="6553200" y="6356358"/>
            <a:ext cx="2133600" cy="365125"/>
          </a:xfrm>
          <a:prstGeom prst="rect">
            <a:avLst/>
          </a:prstGeom>
        </p:spPr>
        <p:txBody>
          <a:bodyPr/>
          <a:lstStyle/>
          <a:p>
            <a:fld id="{277C1CF3-A711-4C17-A994-E6863511BAD7}" type="slidenum">
              <a:rPr lang="en-US" smtClean="0">
                <a:solidFill>
                  <a:srgbClr val="263147"/>
                </a:solidFill>
              </a:rPr>
              <a:pPr/>
              <a:t>‹#›</a:t>
            </a:fld>
            <a:endParaRPr lang="en-US">
              <a:solidFill>
                <a:srgbClr val="263147"/>
              </a:solidFill>
            </a:endParaRPr>
          </a:p>
        </p:txBody>
      </p:sp>
    </p:spTree>
    <p:extLst>
      <p:ext uri="{BB962C8B-B14F-4D97-AF65-F5344CB8AC3E}">
        <p14:creationId xmlns:p14="http://schemas.microsoft.com/office/powerpoint/2010/main" val="3026370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parator">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0" y="3200400"/>
            <a:ext cx="9144000" cy="457200"/>
          </a:xfrm>
          <a:prstGeom prst="rect">
            <a:avLst/>
          </a:prstGeom>
          <a:solidFill>
            <a:srgbClr val="FF9900"/>
          </a:solidFill>
        </p:spPr>
        <p:txBody>
          <a:bodyPr lIns="0" tIns="0" rIns="0" bIns="0" anchor="ctr" anchorCtr="1"/>
          <a:lstStyle>
            <a:lvl1pPr>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Tree>
    <p:extLst>
      <p:ext uri="{BB962C8B-B14F-4D97-AF65-F5344CB8AC3E}">
        <p14:creationId xmlns:p14="http://schemas.microsoft.com/office/powerpoint/2010/main" val="4447328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71551" y="304800"/>
            <a:ext cx="7921625" cy="1098550"/>
          </a:xfrm>
          <a:prstGeom prst="rect">
            <a:avLst/>
          </a:prstGeom>
        </p:spPr>
        <p:txBody>
          <a:bodyPr/>
          <a:lstStyle>
            <a:lvl1pPr>
              <a:defRPr sz="2400"/>
            </a:lvl1pPr>
          </a:lstStyle>
          <a:p>
            <a:r>
              <a:rPr lang="en-US" smtClean="0"/>
              <a:t>Click to edit Master title style</a:t>
            </a:r>
            <a:endParaRPr lang="en-AU"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19"/>
          <p:cNvSpPr>
            <a:spLocks noGrp="1" noChangeArrowheads="1"/>
          </p:cNvSpPr>
          <p:nvPr>
            <p:ph type="sldNum" sz="quarter" idx="10"/>
          </p:nvPr>
        </p:nvSpPr>
        <p:spPr>
          <a:xfrm>
            <a:off x="7459667" y="6529388"/>
            <a:ext cx="1417637" cy="249238"/>
          </a:xfrm>
          <a:prstGeom prst="rect">
            <a:avLst/>
          </a:prstGeom>
        </p:spPr>
        <p:txBody>
          <a:bodyPr/>
          <a:lstStyle>
            <a:lvl1pPr>
              <a:defRPr/>
            </a:lvl1pPr>
          </a:lstStyle>
          <a:p>
            <a:pPr>
              <a:defRPr/>
            </a:pPr>
            <a:fld id="{2988EDFA-DFC0-43E9-A6DA-9F56E3B1C649}" type="slidenum">
              <a:rPr lang="en-AU">
                <a:solidFill>
                  <a:srgbClr val="665546"/>
                </a:solidFill>
              </a:rPr>
              <a:pPr>
                <a:defRPr/>
              </a:pPr>
              <a:t>‹#›</a:t>
            </a:fld>
            <a:endParaRPr lang="en-AU" dirty="0">
              <a:solidFill>
                <a:srgbClr val="665546"/>
              </a:solidFill>
            </a:endParaRPr>
          </a:p>
        </p:txBody>
      </p:sp>
      <p:sp>
        <p:nvSpPr>
          <p:cNvPr id="5" name="Rectangle 18"/>
          <p:cNvSpPr>
            <a:spLocks noGrp="1" noChangeArrowheads="1"/>
          </p:cNvSpPr>
          <p:nvPr>
            <p:ph type="ftr" sz="quarter" idx="3"/>
          </p:nvPr>
        </p:nvSpPr>
        <p:spPr bwMode="auto">
          <a:xfrm>
            <a:off x="2400300" y="6527800"/>
            <a:ext cx="5051427"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marR="0" indent="0" algn="ctr" defTabSz="914400" rtl="0" eaLnBrk="1" fontAlgn="auto" latinLnBrk="0" hangingPunct="1">
              <a:lnSpc>
                <a:spcPct val="100000"/>
              </a:lnSpc>
              <a:spcBef>
                <a:spcPts val="0"/>
              </a:spcBef>
              <a:spcAft>
                <a:spcPts val="0"/>
              </a:spcAft>
              <a:buClrTx/>
              <a:buSzTx/>
              <a:buFontTx/>
              <a:buNone/>
              <a:tabLst/>
              <a:defRPr sz="1000"/>
            </a:lvl1pPr>
          </a:lstStyle>
          <a:p>
            <a:pPr>
              <a:defRPr/>
            </a:pPr>
            <a:r>
              <a:rPr lang="en-GB" dirty="0" smtClean="0">
                <a:solidFill>
                  <a:srgbClr val="665546"/>
                </a:solidFill>
              </a:rPr>
              <a:t>Commercial in Confidence - Contains Rio Tinto Business Secrets </a:t>
            </a:r>
            <a:endParaRPr lang="en-GB" dirty="0">
              <a:solidFill>
                <a:srgbClr val="665546"/>
              </a:solidFill>
            </a:endParaRPr>
          </a:p>
        </p:txBody>
      </p:sp>
    </p:spTree>
    <p:extLst>
      <p:ext uri="{BB962C8B-B14F-4D97-AF65-F5344CB8AC3E}">
        <p14:creationId xmlns:p14="http://schemas.microsoft.com/office/powerpoint/2010/main" val="234672528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4" name="Image 9" descr="test5.jpg"/>
          <p:cNvPicPr>
            <a:picLocks noChangeAspect="1"/>
          </p:cNvPicPr>
          <p:nvPr userDrawn="1"/>
        </p:nvPicPr>
        <p:blipFill>
          <a:blip r:embed="rId8">
            <a:extLst>
              <a:ext uri="{28A0092B-C50C-407E-A947-70E740481C1C}">
                <a14:useLocalDpi xmlns:a14="http://schemas.microsoft.com/office/drawing/2010/main" val="0"/>
              </a:ext>
            </a:extLst>
          </a:blip>
          <a:srcRect l="240" t="179" r="380" b="511"/>
          <a:stretch>
            <a:fillRect/>
          </a:stretch>
        </p:blipFill>
        <p:spPr bwMode="auto">
          <a:xfrm>
            <a:off x="0" y="1050930"/>
            <a:ext cx="9144000" cy="580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hidden="1"/>
          <p:cNvGraphicFramePr>
            <a:graphicFrameLocks noChangeAspect="1"/>
          </p:cNvGraphicFramePr>
          <p:nvPr userDrawn="1">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3410"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7"/>
          <p:cNvSpPr/>
          <p:nvPr userDrawn="1">
            <p:custDataLst>
              <p:tags r:id="rId3"/>
            </p:custDataLst>
          </p:nvPr>
        </p:nvSpPr>
        <p:spPr bwMode="auto">
          <a:xfrm>
            <a:off x="-1466" y="5"/>
            <a:ext cx="9145466"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lIns="33059" tIns="42976" rIns="33059" bIns="42976" anchor="ctr"/>
          <a:lstStyle/>
          <a:p>
            <a:pPr algn="ctr" defTabSz="957756">
              <a:defRPr/>
            </a:pPr>
            <a:endParaRPr lang="en-US" sz="1000" dirty="0">
              <a:solidFill>
                <a:prstClr val="white"/>
              </a:solidFill>
              <a:cs typeface="Arial"/>
            </a:endParaRPr>
          </a:p>
        </p:txBody>
      </p:sp>
      <p:pic>
        <p:nvPicPr>
          <p:cNvPr id="7" name="Picture 103" descr="C:\Users\UserSim\Desktop\Capgemini\Capgemini_logo_cmyk.png"/>
          <p:cNvPicPr>
            <a:picLocks noChangeAspect="1" noChangeArrowheads="1"/>
          </p:cNvPicPr>
          <p:nvPr userDrawn="1">
            <p:custDataLst>
              <p:tags r:id="rId4"/>
            </p:custDataLst>
          </p:nvPr>
        </p:nvPicPr>
        <p:blipFill>
          <a:blip r:embed="rId11">
            <a:extLst>
              <a:ext uri="{28A0092B-C50C-407E-A947-70E740481C1C}">
                <a14:useLocalDpi xmlns:a14="http://schemas.microsoft.com/office/drawing/2010/main" val="0"/>
              </a:ext>
            </a:extLst>
          </a:blip>
          <a:srcRect/>
          <a:stretch>
            <a:fillRect/>
          </a:stretch>
        </p:blipFill>
        <p:spPr bwMode="auto">
          <a:xfrm>
            <a:off x="660889" y="652464"/>
            <a:ext cx="277104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custDataLst>
              <p:tags r:id="rId5"/>
            </p:custDataLst>
          </p:nvPr>
        </p:nvSpPr>
        <p:spPr>
          <a:xfrm>
            <a:off x="0" y="6400800"/>
            <a:ext cx="9144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algn="ctr" defTabSz="957756">
              <a:defRPr/>
            </a:pPr>
            <a:endParaRPr lang="en-US" sz="1300" dirty="0">
              <a:solidFill>
                <a:prstClr val="white"/>
              </a:solidFill>
            </a:endParaRPr>
          </a:p>
        </p:txBody>
      </p:sp>
      <p:pic>
        <p:nvPicPr>
          <p:cNvPr id="9" name="Picture 104" descr="C:\Users\UserSim\Desktop\Capgemini\moto.emf"/>
          <p:cNvPicPr>
            <a:picLocks noChangeAspect="1" noChangeArrowheads="1"/>
          </p:cNvPicPr>
          <p:nvPr userDrawn="1">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6063767" y="6521463"/>
            <a:ext cx="277104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title"/>
          </p:nvPr>
        </p:nvSpPr>
        <p:spPr>
          <a:xfrm>
            <a:off x="4145310" y="1968822"/>
            <a:ext cx="4998690" cy="2414915"/>
          </a:xfrm>
        </p:spPr>
        <p:txBody>
          <a:bodyPr lIns="36000" tIns="36000" rIns="360000" bIns="36000" rtlCol="0">
            <a:noAutofit/>
          </a:bodyPr>
          <a:lstStyle>
            <a:lvl1pPr algn="r" defTabSz="99569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smtClean="0"/>
              <a:t>Click to edit Master title style</a:t>
            </a:r>
            <a:endParaRPr lang="en-US" dirty="0"/>
          </a:p>
        </p:txBody>
      </p:sp>
      <p:sp>
        <p:nvSpPr>
          <p:cNvPr id="17" name="Text Placeholder 8"/>
          <p:cNvSpPr>
            <a:spLocks noGrp="1"/>
          </p:cNvSpPr>
          <p:nvPr>
            <p:ph type="body" sz="quarter" idx="10"/>
          </p:nvPr>
        </p:nvSpPr>
        <p:spPr>
          <a:xfrm>
            <a:off x="4926421" y="4609876"/>
            <a:ext cx="4217582" cy="1806302"/>
          </a:xfrm>
        </p:spPr>
        <p:txBody>
          <a:bodyPr lIns="36000" tIns="36000" rIns="360000" bIns="36000" rtlCol="0">
            <a:noAutofit/>
          </a:bodyPr>
          <a:lstStyle>
            <a:lvl1pPr marL="0" indent="0" algn="r" defTabSz="99569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3618979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able of Content-Agenda">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770" name="think-cell Slide" r:id="rId12" imgW="360" imgH="360" progId="">
                  <p:embed/>
                </p:oleObj>
              </mc:Choice>
              <mc:Fallback>
                <p:oleObj name="think-cell Slide" r:id="rId12" imgW="360" imgH="36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DE6BF69E-9D5E-48F3-AD3A-5FF65A9467AA}"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7"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8"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9"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0" name="Picture 103" descr="C:\Users\UserSim\Desktop\Capgemini\Capgemini_logo_cmyk.png"/>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2" name="Image 8" descr="test3.jpg"/>
          <p:cNvPicPr>
            <a:picLocks noChangeAspect="1"/>
          </p:cNvPicPr>
          <p:nvPr userDrawn="1"/>
        </p:nvPicPr>
        <p:blipFill>
          <a:blip r:embed="rId15">
            <a:extLst>
              <a:ext uri="{28A0092B-C50C-407E-A947-70E740481C1C}">
                <a14:useLocalDpi xmlns:a14="http://schemas.microsoft.com/office/drawing/2010/main" val="0"/>
              </a:ext>
            </a:extLst>
          </a:blip>
          <a:srcRect l="121" t="188" r="380" b="565"/>
          <a:stretch>
            <a:fillRect/>
          </a:stretch>
        </p:blipFill>
        <p:spPr bwMode="auto">
          <a:xfrm>
            <a:off x="0" y="6"/>
            <a:ext cx="9144000" cy="635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4771" name="think-cell Slide" r:id="rId16" imgW="360" imgH="360" progId="">
                  <p:embed/>
                </p:oleObj>
              </mc:Choice>
              <mc:Fallback>
                <p:oleObj name="think-cell Slide" r:id="rId16" imgW="360" imgH="360"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Freeform 4"/>
          <p:cNvSpPr>
            <a:spLocks/>
          </p:cNvSpPr>
          <p:nvPr userDrawn="1">
            <p:custDataLst>
              <p:tags r:id="rId10"/>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dirty="0">
              <a:solidFill>
                <a:srgbClr val="263147"/>
              </a:solidFill>
              <a:cs typeface="Arial" pitchFamily="34" charset="0"/>
            </a:endParaRPr>
          </a:p>
        </p:txBody>
      </p:sp>
      <p:sp>
        <p:nvSpPr>
          <p:cNvPr id="2" name="Titre 1"/>
          <p:cNvSpPr>
            <a:spLocks noGrp="1"/>
          </p:cNvSpPr>
          <p:nvPr>
            <p:ph type="title"/>
          </p:nvPr>
        </p:nvSpPr>
        <p:spPr/>
        <p:txBody>
          <a:bodyPr/>
          <a:lstStyle/>
          <a:p>
            <a:r>
              <a:rPr lang="en-US" smtClean="0"/>
              <a:t>Click to edit Master title style</a:t>
            </a:r>
            <a:endParaRPr lang="en-US" dirty="0"/>
          </a:p>
        </p:txBody>
      </p:sp>
      <p:sp>
        <p:nvSpPr>
          <p:cNvPr id="6" name="Espace réservé du contenu 5"/>
          <p:cNvSpPr>
            <a:spLocks noGrp="1"/>
          </p:cNvSpPr>
          <p:nvPr>
            <p:ph sz="quarter" idx="10"/>
          </p:nvPr>
        </p:nvSpPr>
        <p:spPr>
          <a:xfrm>
            <a:off x="298604" y="1501985"/>
            <a:ext cx="6283986" cy="2950251"/>
          </a:xfrm>
        </p:spPr>
        <p:txBody>
          <a:bodyPr/>
          <a:lstStyle/>
          <a:p>
            <a:pPr lvl="0"/>
            <a:r>
              <a:rPr lang="en-US" noProof="0" smtClean="0"/>
              <a:t>Click to edit Master text styles</a:t>
            </a:r>
          </a:p>
        </p:txBody>
      </p:sp>
    </p:spTree>
    <p:extLst>
      <p:ext uri="{BB962C8B-B14F-4D97-AF65-F5344CB8AC3E}">
        <p14:creationId xmlns:p14="http://schemas.microsoft.com/office/powerpoint/2010/main" val="90730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794"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85D98908-B353-440B-9608-755C2FD2FEF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6"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7"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8"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9"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2" hidden="1"/>
          <p:cNvGraphicFramePr>
            <a:graphicFrameLocks noChangeAspect="1"/>
          </p:cNvGraphicFramePr>
          <p:nvPr userDrawn="1">
            <p:custDataLst>
              <p:tags r:id="rId9"/>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5795"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298516" y="1494771"/>
            <a:ext cx="8845484" cy="4643751"/>
          </a:xfrm>
        </p:spPr>
        <p:txBody>
          <a:bodyPr/>
          <a:lstStyle>
            <a:lvl1pPr>
              <a:defRPr b="0"/>
            </a:lvl1pPr>
            <a:lvl5pPr>
              <a:buNone/>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250398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Content &amp; Heading">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6818"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689C28AF-193F-45A0-9443-25CFF3F5368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7"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9"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2" hidden="1"/>
          <p:cNvGraphicFramePr>
            <a:graphicFrameLocks noChangeAspect="1"/>
          </p:cNvGraphicFramePr>
          <p:nvPr userDrawn="1">
            <p:custDataLst>
              <p:tags r:id="rId9"/>
            </p:custDataLst>
          </p:nvPr>
        </p:nvGraphicFramePr>
        <p:xfrm>
          <a:off x="2" y="4"/>
          <a:ext cx="136281" cy="144463"/>
        </p:xfrm>
        <a:graphic>
          <a:graphicData uri="http://schemas.openxmlformats.org/presentationml/2006/ole">
            <mc:AlternateContent xmlns:mc="http://schemas.openxmlformats.org/markup-compatibility/2006">
              <mc:Choice xmlns:v="urn:schemas-microsoft-com:vml" Requires="v">
                <p:oleObj spid="_x0000_s6819"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 y="4"/>
                        <a:ext cx="13628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smtClean="0"/>
              <a:t>Click to edit Master title style</a:t>
            </a:r>
            <a:endParaRPr lang="en-US" dirty="0"/>
          </a:p>
        </p:txBody>
      </p:sp>
      <p:sp>
        <p:nvSpPr>
          <p:cNvPr id="3" name="Content Placeholder 2"/>
          <p:cNvSpPr>
            <a:spLocks noGrp="1"/>
          </p:cNvSpPr>
          <p:nvPr>
            <p:ph idx="1"/>
          </p:nvPr>
        </p:nvSpPr>
        <p:spPr>
          <a:xfrm>
            <a:off x="298516" y="2111956"/>
            <a:ext cx="8845484" cy="4026560"/>
          </a:xfrm>
        </p:spPr>
        <p:txBody>
          <a:bodyPr/>
          <a:lstStyle>
            <a:lvl1pPr>
              <a:defRPr b="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8" name="Espace réservé du texte 7"/>
          <p:cNvSpPr>
            <a:spLocks noGrp="1"/>
          </p:cNvSpPr>
          <p:nvPr>
            <p:ph type="body" sz="quarter" idx="11"/>
          </p:nvPr>
        </p:nvSpPr>
        <p:spPr>
          <a:xfrm>
            <a:off x="298609" y="1495447"/>
            <a:ext cx="8860286" cy="643612"/>
          </a:xfrm>
        </p:spPr>
        <p:txBody>
          <a:bodyPr/>
          <a:lstStyle>
            <a:lvl1pPr marL="0" indent="0">
              <a:buNone/>
              <a:defRPr b="1">
                <a:solidFill>
                  <a:schemeClr val="accent2"/>
                </a:solidFill>
              </a:defRPr>
            </a:lvl1pPr>
          </a:lstStyle>
          <a:p>
            <a:pPr lvl="0"/>
            <a:r>
              <a:rPr lang="en-US" smtClean="0"/>
              <a:t>Click to edit Master text styles</a:t>
            </a:r>
          </a:p>
        </p:txBody>
      </p:sp>
    </p:spTree>
    <p:extLst>
      <p:ext uri="{BB962C8B-B14F-4D97-AF65-F5344CB8AC3E}">
        <p14:creationId xmlns:p14="http://schemas.microsoft.com/office/powerpoint/2010/main" val="365228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 Contents">
    <p:spTree>
      <p:nvGrpSpPr>
        <p:cNvPr id="1" name=""/>
        <p:cNvGrpSpPr/>
        <p:nvPr/>
      </p:nvGrpSpPr>
      <p:grpSpPr>
        <a:xfrm>
          <a:off x="0" y="0"/>
          <a:ext cx="0" cy="0"/>
          <a:chOff x="0" y="0"/>
          <a:chExt cx="0" cy="0"/>
        </a:xfrm>
      </p:grpSpPr>
      <p:graphicFrame>
        <p:nvGraphicFramePr>
          <p:cNvPr id="5"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842"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9EC71CF8-D760-4124-8195-C0B63CD8010C}"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8"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9"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1"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3"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7843"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290502" y="1533439"/>
            <a:ext cx="4155820" cy="471550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36467" y="1533440"/>
            <a:ext cx="4155820" cy="4725584"/>
          </a:xfrm>
        </p:spPr>
        <p:txBody>
          <a:bodyPr/>
          <a:lstStyle>
            <a:lvl1pPr>
              <a:defRPr sz="2000"/>
            </a:lvl1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783242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 Contents &amp; Headings">
    <p:spTree>
      <p:nvGrpSpPr>
        <p:cNvPr id="1" name=""/>
        <p:cNvGrpSpPr/>
        <p:nvPr/>
      </p:nvGrpSpPr>
      <p:grpSpPr>
        <a:xfrm>
          <a:off x="0" y="0"/>
          <a:ext cx="0" cy="0"/>
          <a:chOff x="0" y="0"/>
          <a:chExt cx="0" cy="0"/>
        </a:xfrm>
      </p:grpSpPr>
      <p:graphicFrame>
        <p:nvGraphicFramePr>
          <p:cNvPr id="8"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866"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ACE5C78E-F003-44BA-AEA9-91EB785DDF1E}"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11"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12"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3"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4"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6"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867"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
        <p:nvSpPr>
          <p:cNvPr id="4" name="Espace réservé du contenu 3"/>
          <p:cNvSpPr>
            <a:spLocks noGrp="1"/>
          </p:cNvSpPr>
          <p:nvPr>
            <p:ph sz="quarter" idx="10"/>
          </p:nvPr>
        </p:nvSpPr>
        <p:spPr>
          <a:xfrm>
            <a:off x="290502" y="2206953"/>
            <a:ext cx="4155820" cy="404199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6" name="Espace réservé du contenu 5"/>
          <p:cNvSpPr>
            <a:spLocks noGrp="1"/>
          </p:cNvSpPr>
          <p:nvPr>
            <p:ph sz="quarter" idx="11"/>
          </p:nvPr>
        </p:nvSpPr>
        <p:spPr>
          <a:xfrm>
            <a:off x="4636467" y="2208394"/>
            <a:ext cx="4155820" cy="4050630"/>
          </a:xfrm>
        </p:spPr>
        <p:txBody>
          <a:bodyPr/>
          <a:lstStyle>
            <a:lvl1pPr>
              <a:defRPr sz="1800"/>
            </a:lvl1pPr>
            <a:lvl2pPr>
              <a:defRPr sz="1600"/>
            </a:lvl2pPr>
            <a:lvl3pPr>
              <a:defRPr sz="1400"/>
            </a:lvl3pPr>
            <a:lvl4pPr>
              <a:defRPr sz="1200"/>
            </a:lvl4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Espace réservé du texte 6"/>
          <p:cNvSpPr>
            <a:spLocks noGrp="1"/>
          </p:cNvSpPr>
          <p:nvPr>
            <p:ph type="body" sz="quarter" idx="12"/>
          </p:nvPr>
        </p:nvSpPr>
        <p:spPr>
          <a:xfrm>
            <a:off x="290502" y="1542648"/>
            <a:ext cx="4155820" cy="653034"/>
          </a:xfrm>
        </p:spPr>
        <p:txBody>
          <a:bodyPr anchor="ctr"/>
          <a:lstStyle>
            <a:lvl1pPr algn="ctr">
              <a:buNone/>
              <a:defRPr sz="2200" b="1">
                <a:solidFill>
                  <a:schemeClr val="tx2">
                    <a:lumMod val="50000"/>
                  </a:schemeClr>
                </a:solidFill>
              </a:defRPr>
            </a:lvl1pPr>
            <a:lvl5pPr>
              <a:buNone/>
              <a:defRPr/>
            </a:lvl5pPr>
          </a:lstStyle>
          <a:p>
            <a:pPr lvl="0"/>
            <a:r>
              <a:rPr lang="en-US" noProof="0" smtClean="0"/>
              <a:t>Click to edit Master text styles</a:t>
            </a:r>
          </a:p>
        </p:txBody>
      </p:sp>
      <p:sp>
        <p:nvSpPr>
          <p:cNvPr id="9" name="Espace réservé du texte 8"/>
          <p:cNvSpPr>
            <a:spLocks noGrp="1"/>
          </p:cNvSpPr>
          <p:nvPr>
            <p:ph type="body" sz="quarter" idx="13"/>
          </p:nvPr>
        </p:nvSpPr>
        <p:spPr>
          <a:xfrm>
            <a:off x="4636749" y="1533439"/>
            <a:ext cx="4155820"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smtClean="0"/>
              <a:t>Click to edit Master text styles</a:t>
            </a:r>
          </a:p>
        </p:txBody>
      </p:sp>
    </p:spTree>
    <p:extLst>
      <p:ext uri="{BB962C8B-B14F-4D97-AF65-F5344CB8AC3E}">
        <p14:creationId xmlns:p14="http://schemas.microsoft.com/office/powerpoint/2010/main" val="166476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219261"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p:cNvSpPr>
            <a:spLocks noGrp="1"/>
          </p:cNvSpPr>
          <p:nvPr>
            <p:ph sz="half" idx="2"/>
          </p:nvPr>
        </p:nvSpPr>
        <p:spPr>
          <a:xfrm>
            <a:off x="219261" y="1902614"/>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5" name="Text Placeholder 4"/>
          <p:cNvSpPr>
            <a:spLocks noGrp="1"/>
          </p:cNvSpPr>
          <p:nvPr>
            <p:ph type="body" sz="quarter" idx="3"/>
          </p:nvPr>
        </p:nvSpPr>
        <p:spPr>
          <a:xfrm>
            <a:off x="4662790" y="1436915"/>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6" name="Content Placeholder 5"/>
          <p:cNvSpPr>
            <a:spLocks noGrp="1"/>
          </p:cNvSpPr>
          <p:nvPr>
            <p:ph sz="quarter" idx="4"/>
          </p:nvPr>
        </p:nvSpPr>
        <p:spPr>
          <a:xfrm>
            <a:off x="4662790" y="1902614"/>
            <a:ext cx="4288536" cy="1861869"/>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7" name="Text Placeholder 2"/>
          <p:cNvSpPr>
            <a:spLocks noGrp="1"/>
          </p:cNvSpPr>
          <p:nvPr>
            <p:ph type="body" idx="12"/>
          </p:nvPr>
        </p:nvSpPr>
        <p:spPr>
          <a:xfrm>
            <a:off x="219261"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8" name="Content Placeholder 3"/>
          <p:cNvSpPr>
            <a:spLocks noGrp="1"/>
          </p:cNvSpPr>
          <p:nvPr>
            <p:ph sz="half" idx="13"/>
          </p:nvPr>
        </p:nvSpPr>
        <p:spPr>
          <a:xfrm>
            <a:off x="219261"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
        <p:nvSpPr>
          <p:cNvPr id="9" name="Text Placeholder 4"/>
          <p:cNvSpPr>
            <a:spLocks noGrp="1"/>
          </p:cNvSpPr>
          <p:nvPr>
            <p:ph type="body" sz="quarter" idx="14"/>
          </p:nvPr>
        </p:nvSpPr>
        <p:spPr>
          <a:xfrm>
            <a:off x="4662790" y="3820890"/>
            <a:ext cx="4288536" cy="518130"/>
          </a:xfrm>
          <a:solidFill>
            <a:schemeClr val="accent1"/>
          </a:solidFill>
          <a:ln w="25400">
            <a:solidFill>
              <a:schemeClr val="tx1"/>
            </a:solidFill>
            <a:headEnd/>
            <a:tailEnd/>
          </a:ln>
        </p:spPr>
        <p:style>
          <a:lnRef idx="1">
            <a:schemeClr val="accent1"/>
          </a:lnRef>
          <a:fillRef idx="3">
            <a:schemeClr val="accent1"/>
          </a:fillRef>
          <a:effectRef idx="2">
            <a:schemeClr val="accent1"/>
          </a:effectRef>
          <a:fontRef idx="none"/>
        </p:style>
        <p:txBody>
          <a:bodyPr lIns="91440" tIns="45720" rIns="91440" bIns="45720" anchor="ctr" anchorCtr="1">
            <a:noAutofit/>
          </a:bodyPr>
          <a:lstStyle>
            <a:lvl1pPr marL="0" indent="0">
              <a:buNone/>
              <a:defRPr lang="en-US" sz="1600" b="1" kern="1200" dirty="0" smtClean="0">
                <a:solidFill>
                  <a:schemeClr val="tx1"/>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10" name="Content Placeholder 5"/>
          <p:cNvSpPr>
            <a:spLocks noGrp="1"/>
          </p:cNvSpPr>
          <p:nvPr>
            <p:ph sz="quarter" idx="15"/>
          </p:nvPr>
        </p:nvSpPr>
        <p:spPr>
          <a:xfrm>
            <a:off x="4662790" y="4286584"/>
            <a:ext cx="4288536" cy="2011680"/>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p:txBody>
      </p:sp>
    </p:spTree>
    <p:extLst>
      <p:ext uri="{BB962C8B-B14F-4D97-AF65-F5344CB8AC3E}">
        <p14:creationId xmlns:p14="http://schemas.microsoft.com/office/powerpoint/2010/main" val="1666639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seul">
    <p:spTree>
      <p:nvGrpSpPr>
        <p:cNvPr id="1" name=""/>
        <p:cNvGrpSpPr/>
        <p:nvPr/>
      </p:nvGrpSpPr>
      <p:grpSpPr>
        <a:xfrm>
          <a:off x="0" y="0"/>
          <a:ext cx="0" cy="0"/>
          <a:chOff x="0" y="0"/>
          <a:chExt cx="0" cy="0"/>
        </a:xfrm>
      </p:grpSpPr>
      <p:graphicFrame>
        <p:nvGraphicFramePr>
          <p:cNvPr id="3"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890" name="think-cell Slide" r:id="rId11" imgW="360" imgH="360" progId="">
                  <p:embed/>
                </p:oleObj>
              </mc:Choice>
              <mc:Fallback>
                <p:oleObj name="think-cell Slide" r:id="rId11"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15"/>
          <p:cNvSpPr txBox="1">
            <a:spLocks noChangeArrowheads="1"/>
          </p:cNvSpPr>
          <p:nvPr>
            <p:custDataLst>
              <p:tags r:id="rId3"/>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B1CE0FA7-2AF3-48B6-AC30-4DBE1D750BE9}"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5" name="Freeform 4"/>
          <p:cNvSpPr>
            <a:spLocks/>
          </p:cNvSpPr>
          <p:nvPr>
            <p:custDataLst>
              <p:tags r:id="rId4"/>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6" name="Rectangle 17"/>
          <p:cNvSpPr>
            <a:spLocks noChangeArrowheads="1"/>
          </p:cNvSpPr>
          <p:nvPr>
            <p:custDataLst>
              <p:tags r:id="rId5"/>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7" name="Rectangle 18"/>
          <p:cNvSpPr>
            <a:spLocks noChangeArrowheads="1"/>
          </p:cNvSpPr>
          <p:nvPr>
            <p:custDataLst>
              <p:tags r:id="rId6"/>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8" name="Picture 103" descr="C:\Users\UserSim\Desktop\Capgemini\Capgemini_logo_cmyk.png"/>
          <p:cNvPicPr>
            <a:picLocks noChangeAspect="1" noChangeArrowheads="1"/>
          </p:cNvPicPr>
          <p:nvPr>
            <p:custDataLst>
              <p:tags r:id="rId7"/>
            </p:custDataLst>
          </p:nvPr>
        </p:nvPicPr>
        <p:blipFill>
          <a:blip r:embed="rId13">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5"/>
          <p:cNvCxnSpPr/>
          <p:nvPr>
            <p:custDataLst>
              <p:tags r:id="rId8"/>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Object 1" hidden="1"/>
          <p:cNvGraphicFramePr>
            <a:graphicFrameLocks noChangeAspect="1"/>
          </p:cNvGraphicFramePr>
          <p:nvPr userDrawn="1">
            <p:custDataLst>
              <p:tags r:id="rId9"/>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891" name="think-cell Slide" r:id="rId14" imgW="360" imgH="360" progId="">
                  <p:embed/>
                </p:oleObj>
              </mc:Choice>
              <mc:Fallback>
                <p:oleObj name="think-cell Slide" r:id="rId14" imgW="360" imgH="36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re 1"/>
          <p:cNvSpPr>
            <a:spLocks noGrp="1"/>
          </p:cNvSpPr>
          <p:nvPr>
            <p:ph type="title"/>
          </p:nvPr>
        </p:nvSpPr>
        <p:spPr/>
        <p:txBody>
          <a:bodyPr/>
          <a:lstStyle>
            <a:lvl1pPr>
              <a:defRPr/>
            </a:lvl1pPr>
          </a:lstStyle>
          <a:p>
            <a:pPr lvl="0"/>
            <a:r>
              <a:rPr lang="en-US" noProof="0" smtClean="0"/>
              <a:t>Click to edit Master title style</a:t>
            </a:r>
            <a:endParaRPr lang="en-US" noProof="0" dirty="0" smtClean="0"/>
          </a:p>
        </p:txBody>
      </p:sp>
    </p:spTree>
    <p:extLst>
      <p:ext uri="{BB962C8B-B14F-4D97-AF65-F5344CB8AC3E}">
        <p14:creationId xmlns:p14="http://schemas.microsoft.com/office/powerpoint/2010/main" val="294758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20"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vmlDrawing" Target="../drawings/vmlDrawing1.vml"/><Relationship Id="rId23" Type="http://schemas.openxmlformats.org/officeDocument/2006/relationships/tags" Target="../tags/tag8.xml"/><Relationship Id="rId10" Type="http://schemas.openxmlformats.org/officeDocument/2006/relationships/slideLayout" Target="../slideLayouts/slideLayout10.xml"/><Relationship Id="rId19"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7.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16"/>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63" name="think-cell Slide" r:id="rId25" imgW="360" imgH="360" progId="">
                  <p:embed/>
                </p:oleObj>
              </mc:Choice>
              <mc:Fallback>
                <p:oleObj name="think-cell Slide" r:id="rId25" imgW="360" imgH="360"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7" name="Title Placeholder 1"/>
          <p:cNvSpPr>
            <a:spLocks noGrp="1"/>
          </p:cNvSpPr>
          <p:nvPr>
            <p:ph type="title"/>
            <p:custDataLst>
              <p:tags r:id="rId17"/>
            </p:custDataLst>
          </p:nvPr>
        </p:nvSpPr>
        <p:spPr bwMode="auto">
          <a:xfrm>
            <a:off x="0" y="1"/>
            <a:ext cx="9144000"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7529" tIns="33059" rIns="165294" bIns="33059" numCol="1" anchor="ctr" anchorCtr="0" compatLnSpc="1">
            <a:prstTxWarp prst="textNoShape">
              <a:avLst/>
            </a:prstTxWarp>
          </a:bodyPr>
          <a:lstStyle/>
          <a:p>
            <a:pPr lvl="0"/>
            <a:r>
              <a:rPr lang="fr-FR" altLang="en-US" smtClean="0"/>
              <a:t>Cliquez pour modifier le style du titre</a:t>
            </a:r>
            <a:endParaRPr lang="en-US" altLang="en-US" smtClean="0"/>
          </a:p>
        </p:txBody>
      </p:sp>
      <p:sp>
        <p:nvSpPr>
          <p:cNvPr id="1028" name="Text Placeholder 2"/>
          <p:cNvSpPr>
            <a:spLocks noGrp="1"/>
          </p:cNvSpPr>
          <p:nvPr>
            <p:ph type="body" idx="1"/>
            <p:custDataLst>
              <p:tags r:id="rId18"/>
            </p:custDataLst>
          </p:nvPr>
        </p:nvSpPr>
        <p:spPr bwMode="auto">
          <a:xfrm>
            <a:off x="298938" y="1501775"/>
            <a:ext cx="8711712"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000" tIns="72000" rIns="72000" bIns="72000" numCol="1" anchor="t" anchorCtr="0" compatLnSpc="1">
            <a:prstTxWarp prst="textNoShape">
              <a:avLst/>
            </a:prstTxWarp>
          </a:bodyPr>
          <a:lstStyle/>
          <a:p>
            <a:pPr lvl="0"/>
            <a:r>
              <a:rPr lang="en-US" altLang="en-US" smtClean="0"/>
              <a:t>Click to edit Master text style</a:t>
            </a:r>
          </a:p>
          <a:p>
            <a:pPr lvl="1"/>
            <a:r>
              <a:rPr lang="en-US" altLang="en-US" smtClean="0"/>
              <a:t>Text style level 2</a:t>
            </a:r>
          </a:p>
          <a:p>
            <a:pPr lvl="2"/>
            <a:r>
              <a:rPr lang="en-US" altLang="en-US" smtClean="0"/>
              <a:t>Text style level 3</a:t>
            </a:r>
          </a:p>
          <a:p>
            <a:pPr lvl="3"/>
            <a:r>
              <a:rPr lang="en-US" altLang="en-US" smtClean="0"/>
              <a:t>Text style level 4</a:t>
            </a:r>
          </a:p>
        </p:txBody>
      </p:sp>
      <p:sp>
        <p:nvSpPr>
          <p:cNvPr id="1029" name="TextBox 10"/>
          <p:cNvSpPr txBox="1">
            <a:spLocks noChangeArrowheads="1"/>
          </p:cNvSpPr>
          <p:nvPr>
            <p:custDataLst>
              <p:tags r:id="rId19"/>
            </p:custDataLst>
          </p:nvPr>
        </p:nvSpPr>
        <p:spPr bwMode="auto">
          <a:xfrm>
            <a:off x="8827132" y="6661264"/>
            <a:ext cx="110608"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p>
            <a:pPr algn="ctr" defTabSz="957263" fontAlgn="base">
              <a:spcBef>
                <a:spcPct val="0"/>
              </a:spcBef>
              <a:spcAft>
                <a:spcPct val="0"/>
              </a:spcAft>
            </a:pPr>
            <a:fld id="{0A56B830-531E-470C-A19D-7D084BFD727C}" type="slidenum">
              <a:rPr lang="en-US" altLang="en-US" sz="700" smtClean="0">
                <a:solidFill>
                  <a:srgbClr val="998C85"/>
                </a:solidFill>
                <a:cs typeface="Arial" pitchFamily="34" charset="0"/>
              </a:rPr>
              <a:pPr algn="ctr" defTabSz="957263" fontAlgn="base">
                <a:spcBef>
                  <a:spcPct val="0"/>
                </a:spcBef>
                <a:spcAft>
                  <a:spcPct val="0"/>
                </a:spcAft>
              </a:pPr>
              <a:t>‹#›</a:t>
            </a:fld>
            <a:endParaRPr lang="en-US" altLang="en-US" sz="700" smtClean="0">
              <a:solidFill>
                <a:srgbClr val="998C85"/>
              </a:solidFill>
              <a:cs typeface="Arial" pitchFamily="34" charset="0"/>
            </a:endParaRPr>
          </a:p>
        </p:txBody>
      </p:sp>
      <p:sp>
        <p:nvSpPr>
          <p:cNvPr id="9" name="Freeform 4"/>
          <p:cNvSpPr>
            <a:spLocks/>
          </p:cNvSpPr>
          <p:nvPr>
            <p:custDataLst>
              <p:tags r:id="rId20"/>
            </p:custDataLst>
          </p:nvPr>
        </p:nvSpPr>
        <p:spPr bwMode="auto">
          <a:xfrm>
            <a:off x="0" y="676279"/>
            <a:ext cx="9144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lIns="99563" tIns="49782" rIns="99563" bIns="49782"/>
          <a:lstStyle/>
          <a:p>
            <a:pPr defTabSz="957756">
              <a:defRPr/>
            </a:pPr>
            <a:endParaRPr lang="fr-FR" sz="1900">
              <a:solidFill>
                <a:srgbClr val="263147"/>
              </a:solidFill>
              <a:cs typeface="Arial" pitchFamily="34" charset="0"/>
            </a:endParaRPr>
          </a:p>
        </p:txBody>
      </p:sp>
      <p:sp>
        <p:nvSpPr>
          <p:cNvPr id="1031" name="Rectangle 11"/>
          <p:cNvSpPr>
            <a:spLocks noChangeArrowheads="1"/>
          </p:cNvSpPr>
          <p:nvPr>
            <p:custDataLst>
              <p:tags r:id="rId21"/>
            </p:custDataLst>
          </p:nvPr>
        </p:nvSpPr>
        <p:spPr bwMode="auto">
          <a:xfrm>
            <a:off x="6223494" y="6623050"/>
            <a:ext cx="245598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35997" tIns="35997" rIns="35997" bIns="35997" anchor="b"/>
          <a:lstStyle>
            <a:lvl1pPr defTabSz="995363" eaLnBrk="0" hangingPunct="0">
              <a:defRPr sz="1900">
                <a:solidFill>
                  <a:schemeClr val="tx1"/>
                </a:solidFill>
                <a:latin typeface="Arial" pitchFamily="34" charset="0"/>
                <a:cs typeface="Arial" pitchFamily="34" charset="0"/>
              </a:defRPr>
            </a:lvl1pPr>
            <a:lvl2pPr defTabSz="995363" eaLnBrk="0" hangingPunct="0">
              <a:defRPr sz="1900">
                <a:solidFill>
                  <a:schemeClr val="tx1"/>
                </a:solidFill>
                <a:latin typeface="Arial" pitchFamily="34" charset="0"/>
                <a:cs typeface="Arial" pitchFamily="34" charset="0"/>
              </a:defRPr>
            </a:lvl2pPr>
            <a:lvl3pPr defTabSz="995363" eaLnBrk="0" hangingPunct="0">
              <a:defRPr sz="1900">
                <a:solidFill>
                  <a:schemeClr val="tx1"/>
                </a:solidFill>
                <a:latin typeface="Arial" pitchFamily="34" charset="0"/>
                <a:cs typeface="Arial" pitchFamily="34" charset="0"/>
              </a:defRPr>
            </a:lvl3pPr>
            <a:lvl4pPr defTabSz="995363" eaLnBrk="0" hangingPunct="0">
              <a:defRPr sz="1900">
                <a:solidFill>
                  <a:schemeClr val="tx1"/>
                </a:solidFill>
                <a:latin typeface="Arial" pitchFamily="34" charset="0"/>
                <a:cs typeface="Arial" pitchFamily="34" charset="0"/>
              </a:defRPr>
            </a:lvl4pPr>
            <a:lvl5pPr defTabSz="995363" eaLnBrk="0" hangingPunct="0">
              <a:defRPr sz="1900">
                <a:solidFill>
                  <a:schemeClr val="tx1"/>
                </a:solidFill>
                <a:latin typeface="Arial" pitchFamily="34" charset="0"/>
                <a:cs typeface="Arial" pitchFamily="34" charset="0"/>
              </a:defRPr>
            </a:lvl5pPr>
            <a:lvl6pPr marL="2371725" indent="-85725" defTabSz="995363" eaLnBrk="0" fontAlgn="base" hangingPunct="0">
              <a:spcBef>
                <a:spcPct val="0"/>
              </a:spcBef>
              <a:spcAft>
                <a:spcPct val="0"/>
              </a:spcAft>
              <a:defRPr sz="1900">
                <a:solidFill>
                  <a:schemeClr val="tx1"/>
                </a:solidFill>
                <a:latin typeface="Arial" pitchFamily="34" charset="0"/>
                <a:cs typeface="Arial" pitchFamily="34" charset="0"/>
              </a:defRPr>
            </a:lvl6pPr>
            <a:lvl7pPr marL="2828925" indent="-85725" defTabSz="995363" eaLnBrk="0" fontAlgn="base" hangingPunct="0">
              <a:spcBef>
                <a:spcPct val="0"/>
              </a:spcBef>
              <a:spcAft>
                <a:spcPct val="0"/>
              </a:spcAft>
              <a:defRPr sz="1900">
                <a:solidFill>
                  <a:schemeClr val="tx1"/>
                </a:solidFill>
                <a:latin typeface="Arial" pitchFamily="34" charset="0"/>
                <a:cs typeface="Arial" pitchFamily="34" charset="0"/>
              </a:defRPr>
            </a:lvl7pPr>
            <a:lvl8pPr marL="3286125" indent="-85725" defTabSz="995363" eaLnBrk="0" fontAlgn="base" hangingPunct="0">
              <a:spcBef>
                <a:spcPct val="0"/>
              </a:spcBef>
              <a:spcAft>
                <a:spcPct val="0"/>
              </a:spcAft>
              <a:defRPr sz="1900">
                <a:solidFill>
                  <a:schemeClr val="tx1"/>
                </a:solidFill>
                <a:latin typeface="Arial" pitchFamily="34" charset="0"/>
                <a:cs typeface="Arial" pitchFamily="34" charset="0"/>
              </a:defRPr>
            </a:lvl8pPr>
            <a:lvl9pPr marL="3743325" indent="-85725" defTabSz="995363" eaLnBrk="0" fontAlgn="base" hangingPunct="0">
              <a:spcBef>
                <a:spcPct val="0"/>
              </a:spcBef>
              <a:spcAft>
                <a:spcPct val="0"/>
              </a:spcAft>
              <a:defRPr sz="1900">
                <a:solidFill>
                  <a:schemeClr val="tx1"/>
                </a:solidFill>
                <a:latin typeface="Arial" pitchFamily="34" charset="0"/>
                <a:cs typeface="Arial" pitchFamily="34" charset="0"/>
              </a:defRPr>
            </a:lvl9pPr>
          </a:lstStyle>
          <a:p>
            <a:pPr algn="r" fontAlgn="base">
              <a:lnSpc>
                <a:spcPct val="90000"/>
              </a:lnSpc>
              <a:spcBef>
                <a:spcPct val="10000"/>
              </a:spcBef>
              <a:spcAft>
                <a:spcPct val="0"/>
              </a:spcAft>
            </a:pPr>
            <a:r>
              <a:rPr lang="en-US" altLang="en-US" sz="700" dirty="0" smtClean="0">
                <a:solidFill>
                  <a:srgbClr val="998C85"/>
                </a:solidFill>
                <a:ea typeface="Helvetica Light"/>
                <a:cs typeface="Helvetica Light"/>
              </a:rPr>
              <a:t>Copyright © Capgemini 2012. All Rights Reserved</a:t>
            </a:r>
          </a:p>
        </p:txBody>
      </p:sp>
      <p:sp>
        <p:nvSpPr>
          <p:cNvPr id="1032" name="Rectangle 12"/>
          <p:cNvSpPr>
            <a:spLocks noChangeArrowheads="1"/>
          </p:cNvSpPr>
          <p:nvPr>
            <p:custDataLst>
              <p:tags r:id="rId22"/>
            </p:custDataLst>
          </p:nvPr>
        </p:nvSpPr>
        <p:spPr bwMode="auto">
          <a:xfrm>
            <a:off x="6912220" y="6427788"/>
            <a:ext cx="1767254"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5997" tIns="35997" rIns="35997" bIns="35997" anchor="b"/>
          <a:lstStyle/>
          <a:p>
            <a:pPr algn="r" defTabSz="957263" fontAlgn="base">
              <a:spcBef>
                <a:spcPct val="0"/>
              </a:spcBef>
              <a:spcAft>
                <a:spcPct val="0"/>
              </a:spcAft>
            </a:pPr>
            <a:r>
              <a:rPr lang="en-US" altLang="en-US" sz="700" smtClean="0">
                <a:solidFill>
                  <a:srgbClr val="998C85"/>
                </a:solidFill>
                <a:cs typeface="Arial" pitchFamily="34" charset="0"/>
              </a:rPr>
              <a:t>Presentation Title | Date</a:t>
            </a:r>
          </a:p>
        </p:txBody>
      </p:sp>
      <p:pic>
        <p:nvPicPr>
          <p:cNvPr id="1033" name="Picture 103" descr="C:\Users\UserSim\Desktop\Capgemini\Capgemini_logo_cmyk.png"/>
          <p:cNvPicPr>
            <a:picLocks noChangeAspect="1" noChangeArrowheads="1"/>
          </p:cNvPicPr>
          <p:nvPr>
            <p:custDataLst>
              <p:tags r:id="rId23"/>
            </p:custDataLst>
          </p:nvPr>
        </p:nvPicPr>
        <p:blipFill>
          <a:blip r:embed="rId27">
            <a:extLst>
              <a:ext uri="{28A0092B-C50C-407E-A947-70E740481C1C}">
                <a14:useLocalDpi xmlns:a14="http://schemas.microsoft.com/office/drawing/2010/main" val="0"/>
              </a:ext>
            </a:extLst>
          </a:blip>
          <a:srcRect/>
          <a:stretch>
            <a:fillRect/>
          </a:stretch>
        </p:blipFill>
        <p:spPr bwMode="auto">
          <a:xfrm>
            <a:off x="146544" y="6443676"/>
            <a:ext cx="121040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5"/>
          <p:cNvCxnSpPr/>
          <p:nvPr>
            <p:custDataLst>
              <p:tags r:id="rId24"/>
            </p:custDataLst>
          </p:nvPr>
        </p:nvCxnSpPr>
        <p:spPr>
          <a:xfrm flipH="1">
            <a:off x="0" y="6362700"/>
            <a:ext cx="9144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13717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Lst>
  <p:timing>
    <p:tnLst>
      <p:par>
        <p:cTn id="1" dur="indefinite" restart="never" nodeType="tmRoot"/>
      </p:par>
    </p:tnLst>
  </p:timing>
  <p:txStyles>
    <p:titleStyle>
      <a:lvl1pPr algn="l" defTabSz="912813" rtl="0" eaLnBrk="1" fontAlgn="base" hangingPunct="1">
        <a:lnSpc>
          <a:spcPct val="85000"/>
        </a:lnSpc>
        <a:spcBef>
          <a:spcPct val="0"/>
        </a:spcBef>
        <a:spcAft>
          <a:spcPct val="0"/>
        </a:spcAft>
        <a:defRPr sz="3200" kern="1200">
          <a:solidFill>
            <a:schemeClr val="tx1"/>
          </a:solidFill>
          <a:latin typeface="+mj-lt"/>
          <a:ea typeface="+mj-ea"/>
          <a:cs typeface="+mj-cs"/>
        </a:defRPr>
      </a:lvl1pPr>
      <a:lvl2pPr algn="l" defTabSz="912813" rtl="0" eaLnBrk="1" fontAlgn="base" hangingPunct="1">
        <a:lnSpc>
          <a:spcPct val="85000"/>
        </a:lnSpc>
        <a:spcBef>
          <a:spcPct val="0"/>
        </a:spcBef>
        <a:spcAft>
          <a:spcPct val="0"/>
        </a:spcAft>
        <a:defRPr sz="3200">
          <a:solidFill>
            <a:schemeClr val="tx1"/>
          </a:solidFill>
          <a:latin typeface="Arial" pitchFamily="34" charset="0"/>
        </a:defRPr>
      </a:lvl2pPr>
      <a:lvl3pPr algn="l" defTabSz="912813" rtl="0" eaLnBrk="1" fontAlgn="base" hangingPunct="1">
        <a:lnSpc>
          <a:spcPct val="85000"/>
        </a:lnSpc>
        <a:spcBef>
          <a:spcPct val="0"/>
        </a:spcBef>
        <a:spcAft>
          <a:spcPct val="0"/>
        </a:spcAft>
        <a:defRPr sz="3200">
          <a:solidFill>
            <a:schemeClr val="tx1"/>
          </a:solidFill>
          <a:latin typeface="Arial" pitchFamily="34" charset="0"/>
        </a:defRPr>
      </a:lvl3pPr>
      <a:lvl4pPr algn="l" defTabSz="912813" rtl="0" eaLnBrk="1" fontAlgn="base" hangingPunct="1">
        <a:lnSpc>
          <a:spcPct val="85000"/>
        </a:lnSpc>
        <a:spcBef>
          <a:spcPct val="0"/>
        </a:spcBef>
        <a:spcAft>
          <a:spcPct val="0"/>
        </a:spcAft>
        <a:defRPr sz="3200">
          <a:solidFill>
            <a:schemeClr val="tx1"/>
          </a:solidFill>
          <a:latin typeface="Arial" pitchFamily="34" charset="0"/>
        </a:defRPr>
      </a:lvl4pPr>
      <a:lvl5pPr algn="l" defTabSz="912813" rtl="0" eaLnBrk="1" fontAlgn="base" hangingPunct="1">
        <a:lnSpc>
          <a:spcPct val="85000"/>
        </a:lnSpc>
        <a:spcBef>
          <a:spcPct val="0"/>
        </a:spcBef>
        <a:spcAft>
          <a:spcPct val="0"/>
        </a:spcAft>
        <a:defRPr sz="3200">
          <a:solidFill>
            <a:schemeClr val="tx1"/>
          </a:solidFill>
          <a:latin typeface="Arial" pitchFamily="34" charset="0"/>
        </a:defRPr>
      </a:lvl5pPr>
      <a:lvl6pPr marL="457200" algn="l" defTabSz="912813" rtl="0" eaLnBrk="1" fontAlgn="base" hangingPunct="1">
        <a:lnSpc>
          <a:spcPct val="85000"/>
        </a:lnSpc>
        <a:spcBef>
          <a:spcPct val="0"/>
        </a:spcBef>
        <a:spcAft>
          <a:spcPct val="0"/>
        </a:spcAft>
        <a:defRPr sz="3200">
          <a:solidFill>
            <a:schemeClr val="tx1"/>
          </a:solidFill>
          <a:latin typeface="Arial" pitchFamily="34" charset="0"/>
        </a:defRPr>
      </a:lvl6pPr>
      <a:lvl7pPr marL="914400" algn="l" defTabSz="912813" rtl="0" eaLnBrk="1" fontAlgn="base" hangingPunct="1">
        <a:lnSpc>
          <a:spcPct val="85000"/>
        </a:lnSpc>
        <a:spcBef>
          <a:spcPct val="0"/>
        </a:spcBef>
        <a:spcAft>
          <a:spcPct val="0"/>
        </a:spcAft>
        <a:defRPr sz="3200">
          <a:solidFill>
            <a:schemeClr val="tx1"/>
          </a:solidFill>
          <a:latin typeface="Arial" pitchFamily="34" charset="0"/>
        </a:defRPr>
      </a:lvl7pPr>
      <a:lvl8pPr marL="1371600" algn="l" defTabSz="912813" rtl="0" eaLnBrk="1" fontAlgn="base" hangingPunct="1">
        <a:lnSpc>
          <a:spcPct val="85000"/>
        </a:lnSpc>
        <a:spcBef>
          <a:spcPct val="0"/>
        </a:spcBef>
        <a:spcAft>
          <a:spcPct val="0"/>
        </a:spcAft>
        <a:defRPr sz="3200">
          <a:solidFill>
            <a:schemeClr val="tx1"/>
          </a:solidFill>
          <a:latin typeface="Arial" pitchFamily="34" charset="0"/>
        </a:defRPr>
      </a:lvl8pPr>
      <a:lvl9pPr marL="1828800" algn="l" defTabSz="912813" rtl="0" eaLnBrk="1" fontAlgn="base" hangingPunct="1">
        <a:lnSpc>
          <a:spcPct val="85000"/>
        </a:lnSpc>
        <a:spcBef>
          <a:spcPct val="0"/>
        </a:spcBef>
        <a:spcAft>
          <a:spcPct val="0"/>
        </a:spcAft>
        <a:defRPr sz="3200">
          <a:solidFill>
            <a:schemeClr val="tx1"/>
          </a:solidFill>
          <a:latin typeface="Arial" pitchFamily="34" charset="0"/>
        </a:defRPr>
      </a:lvl9pPr>
    </p:titleStyle>
    <p:bodyStyle>
      <a:lvl1pPr marL="165100" indent="-165100" algn="l" defTabSz="912813" rtl="0" eaLnBrk="1" fontAlgn="base" hangingPunct="1">
        <a:lnSpc>
          <a:spcPct val="90000"/>
        </a:lnSpc>
        <a:spcBef>
          <a:spcPct val="0"/>
        </a:spcBef>
        <a:spcAft>
          <a:spcPts val="600"/>
        </a:spcAft>
        <a:buClr>
          <a:srgbClr val="0098C7"/>
        </a:buClr>
        <a:buFont typeface="Wingdings" pitchFamily="2" charset="2"/>
        <a:buChar char="§"/>
        <a:defRPr sz="2200" kern="1200">
          <a:solidFill>
            <a:srgbClr val="4E4641"/>
          </a:solidFill>
          <a:latin typeface="+mn-lt"/>
          <a:ea typeface="+mn-ea"/>
          <a:cs typeface="+mn-cs"/>
        </a:defRPr>
      </a:lvl1pPr>
      <a:lvl2pPr marL="355600" indent="-180975" algn="l" defTabSz="912813" rtl="0" eaLnBrk="1" fontAlgn="base" hangingPunct="1">
        <a:lnSpc>
          <a:spcPct val="90000"/>
        </a:lnSpc>
        <a:spcBef>
          <a:spcPct val="0"/>
        </a:spcBef>
        <a:spcAft>
          <a:spcPts val="600"/>
        </a:spcAft>
        <a:buClr>
          <a:srgbClr val="AC2B37"/>
        </a:buClr>
        <a:buFont typeface="Wingdings" pitchFamily="2" charset="2"/>
        <a:buChar char="§"/>
        <a:defRPr kern="1200">
          <a:solidFill>
            <a:srgbClr val="4E4641"/>
          </a:solidFill>
          <a:latin typeface="+mn-lt"/>
          <a:ea typeface="+mn-ea"/>
          <a:cs typeface="+mn-cs"/>
        </a:defRPr>
      </a:lvl2pPr>
      <a:lvl3pPr marL="536575" indent="-165100" algn="l" defTabSz="912813" rtl="0" eaLnBrk="1" fontAlgn="base" hangingPunct="1">
        <a:lnSpc>
          <a:spcPct val="90000"/>
        </a:lnSpc>
        <a:spcBef>
          <a:spcPct val="0"/>
        </a:spcBef>
        <a:spcAft>
          <a:spcPts val="600"/>
        </a:spcAft>
        <a:buClr>
          <a:schemeClr val="accent2"/>
        </a:buClr>
        <a:buFont typeface="Arial" pitchFamily="34" charset="0"/>
        <a:buChar char="•"/>
        <a:defRPr sz="1600" kern="1200">
          <a:solidFill>
            <a:srgbClr val="4E4641"/>
          </a:solidFill>
          <a:latin typeface="+mn-lt"/>
          <a:ea typeface="+mn-ea"/>
          <a:cs typeface="+mn-cs"/>
        </a:defRPr>
      </a:lvl3pPr>
      <a:lvl4pPr marL="711200" indent="-165100" algn="l" defTabSz="912813" rtl="0" eaLnBrk="1" fontAlgn="base" hangingPunct="1">
        <a:lnSpc>
          <a:spcPct val="90000"/>
        </a:lnSpc>
        <a:spcBef>
          <a:spcPct val="0"/>
        </a:spcBef>
        <a:spcAft>
          <a:spcPts val="600"/>
        </a:spcAft>
        <a:buClr>
          <a:schemeClr val="bg2"/>
        </a:buClr>
        <a:buFont typeface="Arial" pitchFamily="34" charset="0"/>
        <a:buChar char="–"/>
        <a:defRPr sz="1400" kern="1200">
          <a:solidFill>
            <a:srgbClr val="4E4641"/>
          </a:solidFill>
          <a:latin typeface="+mn-lt"/>
          <a:ea typeface="+mn-ea"/>
          <a:cs typeface="+mn-cs"/>
        </a:defRPr>
      </a:lvl4pPr>
      <a:lvl5pPr marL="1608138" indent="-192088" algn="l" defTabSz="912813" rtl="0" eaLnBrk="1" fontAlgn="base" hangingPunct="1">
        <a:spcBef>
          <a:spcPct val="0"/>
        </a:spcBef>
        <a:spcAft>
          <a:spcPct val="0"/>
        </a:spcAft>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11.xml"/><Relationship Id="rId5" Type="http://schemas.openxmlformats.org/officeDocument/2006/relationships/image" Target="../media/image43.emf"/><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Layout" Target="../slideLayouts/slideLayout11.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13.xml"/><Relationship Id="rId4" Type="http://schemas.openxmlformats.org/officeDocument/2006/relationships/image" Target="../media/image75.emf"/></Relationships>
</file>

<file path=ppt/slides/_rels/slide6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 Id="rId9" Type="http://schemas.openxmlformats.org/officeDocument/2006/relationships/image" Target="../media/image86.emf"/></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13.xml"/><Relationship Id="rId5" Type="http://schemas.openxmlformats.org/officeDocument/2006/relationships/image" Target="../media/image90.emf"/><Relationship Id="rId4" Type="http://schemas.openxmlformats.org/officeDocument/2006/relationships/image" Target="../media/image8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hyperlink" Target="http://karpathy.github.io/2011/04/27/manually-classifying-cifar10/" TargetMode="Externa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9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1602"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itle 5"/>
          <p:cNvSpPr txBox="1">
            <a:spLocks noGrp="1"/>
          </p:cNvSpPr>
          <p:nvPr>
            <p:ph type="ctrTitle"/>
          </p:nvPr>
        </p:nvSpPr>
        <p:spPr>
          <a:xfrm>
            <a:off x="304804" y="2736746"/>
            <a:ext cx="2755800" cy="408978"/>
          </a:xfrm>
          <a:prstGeom prst="rect">
            <a:avLst/>
          </a:prstGeom>
          <a:noFill/>
        </p:spPr>
        <p:txBody>
          <a:bodyPr wrap="none" lIns="91399" tIns="45698" rIns="91399" bIns="45698" rtlCol="0">
            <a:spAutoFit/>
          </a:bodyPr>
          <a:lstStyle/>
          <a:p>
            <a:r>
              <a:rPr lang="en-US" sz="2400" dirty="0" smtClean="0">
                <a:solidFill>
                  <a:srgbClr val="00B0F0"/>
                </a:solidFill>
                <a:latin typeface="Candara" panose="020E0502030303020204" pitchFamily="34" charset="0"/>
              </a:rPr>
              <a:t>Image Classification</a:t>
            </a:r>
            <a:endParaRPr lang="en-US" sz="2400" dirty="0">
              <a:solidFill>
                <a:srgbClr val="00B0F0"/>
              </a:solidFill>
              <a:latin typeface="Candara" panose="020E0502030303020204" pitchFamily="34" charset="0"/>
            </a:endParaRPr>
          </a:p>
        </p:txBody>
      </p:sp>
      <p:sp>
        <p:nvSpPr>
          <p:cNvPr id="2" name="Subtitle 1"/>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9972998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k - Nearest Neighbor Classifier</a:t>
            </a:r>
          </a:p>
        </p:txBody>
      </p:sp>
      <p:sp>
        <p:nvSpPr>
          <p:cNvPr id="3" name="Rectangle 2"/>
          <p:cNvSpPr/>
          <p:nvPr/>
        </p:nvSpPr>
        <p:spPr>
          <a:xfrm>
            <a:off x="742950" y="1114842"/>
            <a:ext cx="8039100" cy="1815882"/>
          </a:xfrm>
          <a:prstGeom prst="rect">
            <a:avLst/>
          </a:prstGeom>
        </p:spPr>
        <p:txBody>
          <a:bodyPr wrap="square">
            <a:spAutoFit/>
          </a:bodyPr>
          <a:lstStyle/>
          <a:p>
            <a:pPr algn="just"/>
            <a:r>
              <a:rPr lang="en-US" sz="1600" dirty="0">
                <a:solidFill>
                  <a:srgbClr val="000000"/>
                </a:solidFill>
                <a:latin typeface="Roboto"/>
              </a:rPr>
              <a:t>You may have noticed that it is strange to only use the label of the nearest image when we wish to make a prediction. Indeed, it is almost always the case that one can do better by using what’s called a </a:t>
            </a:r>
            <a:r>
              <a:rPr lang="en-US" sz="1600" b="1" dirty="0">
                <a:solidFill>
                  <a:srgbClr val="000000"/>
                </a:solidFill>
                <a:latin typeface="Roboto"/>
              </a:rPr>
              <a:t>k-Nearest Neighbor Classifier</a:t>
            </a:r>
            <a:r>
              <a:rPr lang="en-US" sz="1600" dirty="0">
                <a:solidFill>
                  <a:srgbClr val="000000"/>
                </a:solidFill>
                <a:latin typeface="Roboto"/>
              </a:rPr>
              <a:t>. The idea is very simple: instead of finding the single closest image in the training set, we will find the top </a:t>
            </a:r>
            <a:r>
              <a:rPr lang="en-US" sz="1600" b="1" dirty="0">
                <a:solidFill>
                  <a:srgbClr val="000000"/>
                </a:solidFill>
                <a:latin typeface="Roboto"/>
              </a:rPr>
              <a:t>k</a:t>
            </a:r>
            <a:r>
              <a:rPr lang="en-US" sz="1600" dirty="0">
                <a:solidFill>
                  <a:srgbClr val="000000"/>
                </a:solidFill>
                <a:latin typeface="Roboto"/>
              </a:rPr>
              <a:t> closest images, and have them vote on the label of the test image. In particular, when </a:t>
            </a:r>
            <a:r>
              <a:rPr lang="en-US" sz="1600" i="1" dirty="0">
                <a:solidFill>
                  <a:srgbClr val="000000"/>
                </a:solidFill>
                <a:latin typeface="Roboto"/>
              </a:rPr>
              <a:t>k = 1</a:t>
            </a:r>
            <a:r>
              <a:rPr lang="en-US" sz="1600" dirty="0">
                <a:solidFill>
                  <a:srgbClr val="000000"/>
                </a:solidFill>
                <a:latin typeface="Roboto"/>
              </a:rPr>
              <a:t>, we recover the Nearest Neighbor classifier. Intuitively, higher values of </a:t>
            </a:r>
            <a:r>
              <a:rPr lang="en-US" sz="1600" b="1" dirty="0">
                <a:solidFill>
                  <a:srgbClr val="000000"/>
                </a:solidFill>
                <a:latin typeface="Roboto"/>
              </a:rPr>
              <a:t>k</a:t>
            </a:r>
            <a:r>
              <a:rPr lang="en-US" sz="1600" dirty="0">
                <a:solidFill>
                  <a:srgbClr val="000000"/>
                </a:solidFill>
                <a:latin typeface="Roboto"/>
              </a:rPr>
              <a:t> have a smoothing effect that makes the classifier more resistant to outliers:</a:t>
            </a:r>
            <a:endParaRPr lang="en-US" sz="16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341" y="3054549"/>
            <a:ext cx="7544318" cy="1893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00088" y="5029200"/>
            <a:ext cx="8124824" cy="1200329"/>
          </a:xfrm>
          <a:prstGeom prst="rect">
            <a:avLst/>
          </a:prstGeom>
        </p:spPr>
        <p:txBody>
          <a:bodyPr wrap="square">
            <a:spAutoFit/>
          </a:bodyPr>
          <a:lstStyle/>
          <a:p>
            <a:pPr algn="just"/>
            <a:r>
              <a:rPr lang="en-US" sz="1200" dirty="0" smtClean="0"/>
              <a:t>The </a:t>
            </a:r>
            <a:r>
              <a:rPr lang="en-US" sz="1200" dirty="0"/>
              <a:t>white regions show points that are ambiguously classified (i.e. class votes are tied for at least two classes). Notice that in the case of a NN classifier, outlier </a:t>
            </a:r>
            <a:r>
              <a:rPr lang="en-US" sz="1200" dirty="0" err="1"/>
              <a:t>datapoints</a:t>
            </a:r>
            <a:r>
              <a:rPr lang="en-US" sz="1200" dirty="0"/>
              <a:t> (e.g. green point in the middle of a cloud of blue points) create small islands of likely incorrect predictions, while the 5-NN classifier </a:t>
            </a:r>
            <a:r>
              <a:rPr lang="en-US" sz="1200" dirty="0" err="1"/>
              <a:t>smooths</a:t>
            </a:r>
            <a:r>
              <a:rPr lang="en-US" sz="1200" dirty="0"/>
              <a:t> over these irregularities, likely leading to better generalization on the test data (not shown). Also note that the gray regions in the 5-NN image are caused by ties in the votes among the nearest neighbors (e.g. 2 neighbors are red, next two neighbors are blue, last neighbor is green).</a:t>
            </a:r>
          </a:p>
        </p:txBody>
      </p:sp>
    </p:spTree>
    <p:extLst>
      <p:ext uri="{BB962C8B-B14F-4D97-AF65-F5344CB8AC3E}">
        <p14:creationId xmlns:p14="http://schemas.microsoft.com/office/powerpoint/2010/main" val="222277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sp>
        <p:nvSpPr>
          <p:cNvPr id="3" name="Rectangle 2"/>
          <p:cNvSpPr/>
          <p:nvPr/>
        </p:nvSpPr>
        <p:spPr>
          <a:xfrm>
            <a:off x="619125" y="1968996"/>
            <a:ext cx="8229600" cy="3785652"/>
          </a:xfrm>
          <a:prstGeom prst="rect">
            <a:avLst/>
          </a:prstGeom>
        </p:spPr>
        <p:txBody>
          <a:bodyPr wrap="square">
            <a:spAutoFit/>
          </a:bodyPr>
          <a:lstStyle/>
          <a:p>
            <a:r>
              <a:rPr lang="en-US" sz="1600" dirty="0" smtClean="0"/>
              <a:t>In </a:t>
            </a:r>
            <a:r>
              <a:rPr lang="en-US" sz="1600" dirty="0"/>
              <a:t>the above equation, we are assuming that the </a:t>
            </a:r>
            <a:r>
              <a:rPr lang="en-US" sz="1600" dirty="0" smtClean="0"/>
              <a:t>image(X)  has </a:t>
            </a:r>
            <a:r>
              <a:rPr lang="en-US" sz="1600" dirty="0"/>
              <a:t>all of its pixels flattened out to a single column vector of shape [D x 1]. </a:t>
            </a:r>
            <a:endParaRPr lang="en-US" sz="1600" dirty="0" smtClean="0"/>
          </a:p>
          <a:p>
            <a:endParaRPr lang="en-US" sz="1600" dirty="0"/>
          </a:p>
          <a:p>
            <a:r>
              <a:rPr lang="en-US" sz="1600" dirty="0" smtClean="0"/>
              <a:t>The </a:t>
            </a:r>
            <a:r>
              <a:rPr lang="en-US" sz="1600" dirty="0"/>
              <a:t>matrix W (of size [K x D]), and </a:t>
            </a:r>
            <a:endParaRPr lang="en-US" sz="1600" dirty="0" smtClean="0"/>
          </a:p>
          <a:p>
            <a:endParaRPr lang="en-US" sz="1600" dirty="0"/>
          </a:p>
          <a:p>
            <a:r>
              <a:rPr lang="en-US" sz="1600" dirty="0" smtClean="0"/>
              <a:t>the </a:t>
            </a:r>
            <a:r>
              <a:rPr lang="en-US" sz="1600" dirty="0"/>
              <a:t>vector b (of size [K x 1]) are the parameters of the function. </a:t>
            </a:r>
            <a:endParaRPr lang="en-US" sz="1600" dirty="0" smtClean="0"/>
          </a:p>
          <a:p>
            <a:endParaRPr lang="en-US" sz="1600" dirty="0"/>
          </a:p>
          <a:p>
            <a:r>
              <a:rPr lang="en-US" sz="1600" dirty="0" smtClean="0"/>
              <a:t>In </a:t>
            </a:r>
            <a:r>
              <a:rPr lang="en-US" sz="1600" dirty="0"/>
              <a:t>CIFAR-10, </a:t>
            </a:r>
            <a:endParaRPr lang="en-US" sz="1600" dirty="0" smtClean="0"/>
          </a:p>
          <a:p>
            <a:pPr marL="342900" indent="-342900">
              <a:buAutoNum type="arabicPeriod"/>
            </a:pPr>
            <a:r>
              <a:rPr lang="en-US" sz="1600" dirty="0" smtClean="0"/>
              <a:t>Each Image contains </a:t>
            </a:r>
            <a:r>
              <a:rPr lang="en-US" sz="1600" dirty="0"/>
              <a:t>all pixels </a:t>
            </a:r>
            <a:r>
              <a:rPr lang="en-US" sz="1600" dirty="0" smtClean="0"/>
              <a:t>flattened </a:t>
            </a:r>
            <a:r>
              <a:rPr lang="en-US" sz="1600" dirty="0"/>
              <a:t>into a single [3072 x 1] column, </a:t>
            </a:r>
            <a:endParaRPr lang="en-US" sz="1600" dirty="0" smtClean="0"/>
          </a:p>
          <a:p>
            <a:pPr marL="342900" indent="-342900">
              <a:buAutoNum type="arabicPeriod"/>
            </a:pPr>
            <a:r>
              <a:rPr lang="en-US" sz="1600" dirty="0" smtClean="0"/>
              <a:t>W </a:t>
            </a:r>
            <a:r>
              <a:rPr lang="en-US" sz="1600" dirty="0"/>
              <a:t>is [10 x 3072] </a:t>
            </a:r>
            <a:r>
              <a:rPr lang="en-US" sz="1600" dirty="0" smtClean="0"/>
              <a:t>and </a:t>
            </a:r>
          </a:p>
          <a:p>
            <a:pPr marL="342900" indent="-342900">
              <a:buAutoNum type="arabicPeriod"/>
            </a:pPr>
            <a:r>
              <a:rPr lang="en-US" sz="1600" dirty="0" smtClean="0"/>
              <a:t>b </a:t>
            </a:r>
            <a:r>
              <a:rPr lang="en-US" sz="1600" dirty="0"/>
              <a:t>is [10 x 1], so 3072 numbers come into the function (the raw pixel values) and 10 numbers come out (the class scores). </a:t>
            </a:r>
            <a:endParaRPr lang="en-US" sz="1600" dirty="0" smtClean="0"/>
          </a:p>
          <a:p>
            <a:endParaRPr lang="en-US" sz="1600" dirty="0"/>
          </a:p>
          <a:p>
            <a:r>
              <a:rPr lang="en-US" sz="1600" dirty="0" smtClean="0"/>
              <a:t>The </a:t>
            </a:r>
            <a:r>
              <a:rPr lang="en-US" sz="1600" dirty="0"/>
              <a:t>parameters in W are often called the weights, and b is called the bias vector because it influences the output scores, but without interacting with the actual data </a:t>
            </a:r>
            <a:r>
              <a:rPr lang="en-US" sz="1600" dirty="0" smtClean="0"/>
              <a:t>of each image. </a:t>
            </a:r>
            <a:endParaRPr lang="en-US" sz="1600" dirty="0"/>
          </a:p>
        </p:txBody>
      </p:sp>
      <p:pic>
        <p:nvPicPr>
          <p:cNvPr id="23556" name="Picture 4" descr="f(x_{i}, W, b) = Wx_{i} +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36525"/>
            <a:ext cx="1457325" cy="1714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4" y="1323975"/>
            <a:ext cx="3238500" cy="38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60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sp>
        <p:nvSpPr>
          <p:cNvPr id="3" name="Rectangle 2"/>
          <p:cNvSpPr/>
          <p:nvPr/>
        </p:nvSpPr>
        <p:spPr>
          <a:xfrm>
            <a:off x="723899" y="1240454"/>
            <a:ext cx="8162925" cy="4524315"/>
          </a:xfrm>
          <a:prstGeom prst="rect">
            <a:avLst/>
          </a:prstGeom>
        </p:spPr>
        <p:txBody>
          <a:bodyPr wrap="square">
            <a:spAutoFit/>
          </a:bodyPr>
          <a:lstStyle/>
          <a:p>
            <a:pPr algn="just"/>
            <a:r>
              <a:rPr lang="en-US" sz="1600" dirty="0"/>
              <a:t>There are a few things to note:</a:t>
            </a:r>
          </a:p>
          <a:p>
            <a:pPr algn="just"/>
            <a:endParaRPr lang="en-US" sz="1600" dirty="0"/>
          </a:p>
          <a:p>
            <a:pPr marL="342900" indent="-342900" algn="just">
              <a:buFont typeface="Arial" panose="020B0604020202020204" pitchFamily="34" charset="0"/>
              <a:buChar char="•"/>
            </a:pPr>
            <a:r>
              <a:rPr lang="en-US" sz="1600" dirty="0"/>
              <a:t>S</a:t>
            </a:r>
            <a:r>
              <a:rPr lang="en-US" sz="1600" dirty="0" smtClean="0"/>
              <a:t>ingle </a:t>
            </a:r>
            <a:r>
              <a:rPr lang="en-US" sz="1600" dirty="0"/>
              <a:t>matrix multiplication </a:t>
            </a:r>
            <a:r>
              <a:rPr lang="en-US" sz="1600" dirty="0" smtClean="0"/>
              <a:t>W *Xi is </a:t>
            </a:r>
            <a:r>
              <a:rPr lang="en-US" sz="1600" dirty="0"/>
              <a:t>effectively evaluating 10 separate classifiers in parallel (one for each class), where each classifier is a row of W</a:t>
            </a:r>
            <a:r>
              <a:rPr lang="en-US" sz="1600" dirty="0" smtClean="0"/>
              <a:t>.</a:t>
            </a:r>
          </a:p>
          <a:p>
            <a:pPr marL="285750" indent="-285750" algn="just">
              <a:buFont typeface="Arial" panose="020B0604020202020204" pitchFamily="34" charset="0"/>
              <a:buChar char="•"/>
            </a:pPr>
            <a:endParaRPr lang="en-US" sz="1600" dirty="0" smtClean="0"/>
          </a:p>
          <a:p>
            <a:pPr marL="342900" indent="-342900" algn="just">
              <a:buFont typeface="Arial" panose="020B0604020202020204" pitchFamily="34" charset="0"/>
              <a:buChar char="•"/>
            </a:pPr>
            <a:r>
              <a:rPr lang="en-US" sz="1600" dirty="0" smtClean="0"/>
              <a:t>Notice </a:t>
            </a:r>
            <a:r>
              <a:rPr lang="en-US" sz="1600" dirty="0"/>
              <a:t>also that we think of the input data </a:t>
            </a:r>
            <a:r>
              <a:rPr lang="en-US" sz="1600" dirty="0" smtClean="0"/>
              <a:t>(X,Y) as </a:t>
            </a:r>
            <a:r>
              <a:rPr lang="en-US" sz="1600" dirty="0"/>
              <a:t>given and fixed, but we have control over the setting of the parameters W</a:t>
            </a:r>
            <a:r>
              <a:rPr lang="en-US" sz="1600" dirty="0" smtClean="0"/>
              <a:t>, b</a:t>
            </a:r>
            <a:r>
              <a:rPr lang="en-US" sz="1600" dirty="0"/>
              <a:t>. Our goal will be to set these in such way that the computed scores match the ground truth labels across the whole training set. </a:t>
            </a:r>
            <a:endParaRPr lang="en-US" sz="1600" dirty="0" smtClean="0"/>
          </a:p>
          <a:p>
            <a:pPr marL="285750" indent="-285750" algn="just">
              <a:buFont typeface="Arial" panose="020B0604020202020204" pitchFamily="34" charset="0"/>
              <a:buChar char="•"/>
            </a:pPr>
            <a:endParaRPr lang="en-US" sz="1600" dirty="0" smtClean="0"/>
          </a:p>
          <a:p>
            <a:pPr marL="342900" indent="-342900" algn="just">
              <a:buFont typeface="Arial" panose="020B0604020202020204" pitchFamily="34" charset="0"/>
              <a:buChar char="•"/>
            </a:pPr>
            <a:r>
              <a:rPr lang="en-US" sz="1600" dirty="0" smtClean="0"/>
              <a:t>An </a:t>
            </a:r>
            <a:r>
              <a:rPr lang="en-US" sz="1600" dirty="0"/>
              <a:t>advantage of this approach is that the training data is used to learn the parameters </a:t>
            </a:r>
            <a:r>
              <a:rPr lang="en-US" sz="1600" dirty="0" err="1"/>
              <a:t>W,b</a:t>
            </a:r>
            <a:r>
              <a:rPr lang="en-US" sz="1600" dirty="0"/>
              <a:t>, but once the learning is complete we can discard the entire training set and only keep the learned parameters. That is because a new test image can be simply forwarded through the function and classified based on the computed </a:t>
            </a:r>
            <a:r>
              <a:rPr lang="en-US" sz="1600" dirty="0" smtClean="0"/>
              <a:t>scores.</a:t>
            </a:r>
          </a:p>
          <a:p>
            <a:pPr marL="285750" indent="-285750" algn="just">
              <a:buFont typeface="Arial" panose="020B0604020202020204" pitchFamily="34" charset="0"/>
              <a:buChar char="•"/>
            </a:pPr>
            <a:endParaRPr lang="en-US" sz="1600" dirty="0" smtClean="0"/>
          </a:p>
          <a:p>
            <a:pPr marL="342900" indent="-342900" algn="just">
              <a:buFont typeface="Arial" panose="020B0604020202020204" pitchFamily="34" charset="0"/>
              <a:buChar char="•"/>
            </a:pPr>
            <a:r>
              <a:rPr lang="en-US" sz="1600" dirty="0" smtClean="0"/>
              <a:t>Lastly</a:t>
            </a:r>
            <a:r>
              <a:rPr lang="en-US" sz="1600" dirty="0"/>
              <a:t>, note that to classifying the test image involves a single matrix multiplication and addition, which is significantly faster than comparing a test image to all training images.</a:t>
            </a:r>
          </a:p>
        </p:txBody>
      </p:sp>
    </p:spTree>
    <p:extLst>
      <p:ext uri="{BB962C8B-B14F-4D97-AF65-F5344CB8AC3E}">
        <p14:creationId xmlns:p14="http://schemas.microsoft.com/office/powerpoint/2010/main" val="226814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426" y="1319214"/>
            <a:ext cx="7505700" cy="2780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33399" y="4213630"/>
            <a:ext cx="8315325" cy="2062103"/>
          </a:xfrm>
          <a:prstGeom prst="rect">
            <a:avLst/>
          </a:prstGeom>
        </p:spPr>
        <p:txBody>
          <a:bodyPr wrap="square">
            <a:spAutoFit/>
          </a:bodyPr>
          <a:lstStyle/>
          <a:p>
            <a:pPr algn="just"/>
            <a:r>
              <a:rPr lang="en-US" sz="1600" dirty="0"/>
              <a:t>An example of mapping an image to class scores. For the sake of visualization, we assume the image only has 4 pixels </a:t>
            </a:r>
            <a:r>
              <a:rPr lang="en-US" sz="1600" dirty="0" smtClean="0"/>
              <a:t>and </a:t>
            </a:r>
            <a:r>
              <a:rPr lang="en-US" sz="1600" dirty="0"/>
              <a:t>that we have 3 classes (red (cat), green (dog), blue (ship) class). </a:t>
            </a:r>
            <a:r>
              <a:rPr lang="en-US" sz="1600" dirty="0" smtClean="0"/>
              <a:t>We </a:t>
            </a:r>
            <a:r>
              <a:rPr lang="en-US" sz="1600" dirty="0"/>
              <a:t>stretch the image pixels into a column and perform matrix multiplication to get the scores for each class. </a:t>
            </a:r>
            <a:endParaRPr lang="en-US" sz="1600" dirty="0" smtClean="0"/>
          </a:p>
          <a:p>
            <a:pPr algn="just"/>
            <a:endParaRPr lang="en-US" sz="1600" dirty="0"/>
          </a:p>
          <a:p>
            <a:pPr algn="just"/>
            <a:r>
              <a:rPr lang="en-US" sz="1600" dirty="0" smtClean="0"/>
              <a:t>Note </a:t>
            </a:r>
            <a:r>
              <a:rPr lang="en-US" sz="1600" dirty="0"/>
              <a:t>that this particular set of weights W is not good at all: the weights assign our cat image a very low cat score. In particular, this set of weights seems convinced that it's looking at a dog.</a:t>
            </a:r>
          </a:p>
        </p:txBody>
      </p:sp>
    </p:spTree>
    <p:extLst>
      <p:ext uri="{BB962C8B-B14F-4D97-AF65-F5344CB8AC3E}">
        <p14:creationId xmlns:p14="http://schemas.microsoft.com/office/powerpoint/2010/main" val="4015068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Linear Classification</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4525" y="1190625"/>
            <a:ext cx="5172075" cy="3794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19125" y="5084713"/>
            <a:ext cx="8096250" cy="1077218"/>
          </a:xfrm>
          <a:prstGeom prst="rect">
            <a:avLst/>
          </a:prstGeom>
        </p:spPr>
        <p:txBody>
          <a:bodyPr wrap="square">
            <a:spAutoFit/>
          </a:bodyPr>
          <a:lstStyle/>
          <a:p>
            <a:pPr algn="just"/>
            <a:r>
              <a:rPr lang="en-US" sz="1600" dirty="0"/>
              <a:t>Analogy of images as high-dimensional points. Since the images are stretched into high-dimensional column vectors, we can interpret each image as a single point in this space (e.g. each image in CIFAR-10 is a point in 3072-dimensional space of 32x32x3 pixels). Analogously, the entire dataset is a (labeled) set of points.</a:t>
            </a:r>
          </a:p>
        </p:txBody>
      </p:sp>
    </p:spTree>
    <p:extLst>
      <p:ext uri="{BB962C8B-B14F-4D97-AF65-F5344CB8AC3E}">
        <p14:creationId xmlns:p14="http://schemas.microsoft.com/office/powerpoint/2010/main" val="61779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Interpretation of linear classifiers</a:t>
            </a:r>
          </a:p>
        </p:txBody>
      </p:sp>
      <p:sp>
        <p:nvSpPr>
          <p:cNvPr id="3" name="Rectangle 2"/>
          <p:cNvSpPr/>
          <p:nvPr/>
        </p:nvSpPr>
        <p:spPr>
          <a:xfrm>
            <a:off x="781050" y="1469321"/>
            <a:ext cx="7962900" cy="4552015"/>
          </a:xfrm>
          <a:prstGeom prst="rect">
            <a:avLst/>
          </a:prstGeom>
        </p:spPr>
        <p:txBody>
          <a:bodyPr wrap="square">
            <a:spAutoFit/>
          </a:bodyPr>
          <a:lstStyle/>
          <a:p>
            <a:pPr algn="just"/>
            <a:r>
              <a:rPr lang="en-US" dirty="0">
                <a:solidFill>
                  <a:srgbClr val="0070C0"/>
                </a:solidFill>
              </a:rPr>
              <a:t>Interpretation of linear classifiers as template matching. </a:t>
            </a:r>
            <a:endParaRPr lang="en-US" dirty="0" smtClean="0">
              <a:solidFill>
                <a:srgbClr val="0070C0"/>
              </a:solidFill>
            </a:endParaRPr>
          </a:p>
          <a:p>
            <a:pPr algn="just"/>
            <a:endParaRPr lang="en-US" dirty="0">
              <a:solidFill>
                <a:srgbClr val="0070C0"/>
              </a:solidFill>
            </a:endParaRPr>
          </a:p>
          <a:p>
            <a:pPr algn="just">
              <a:lnSpc>
                <a:spcPct val="110000"/>
              </a:lnSpc>
            </a:pPr>
            <a:r>
              <a:rPr lang="en-US" dirty="0" smtClean="0"/>
              <a:t>Another </a:t>
            </a:r>
            <a:r>
              <a:rPr lang="en-US" dirty="0"/>
              <a:t>interpretation for the weights </a:t>
            </a:r>
            <a:r>
              <a:rPr lang="en-US" b="1" dirty="0" smtClean="0"/>
              <a:t>W</a:t>
            </a:r>
            <a:r>
              <a:rPr lang="en-US" dirty="0" smtClean="0"/>
              <a:t> </a:t>
            </a:r>
            <a:r>
              <a:rPr lang="en-US" dirty="0"/>
              <a:t>is that each row of </a:t>
            </a:r>
            <a:r>
              <a:rPr lang="en-US" b="1" dirty="0"/>
              <a:t>W </a:t>
            </a:r>
            <a:r>
              <a:rPr lang="en-US" dirty="0" err="1" smtClean="0"/>
              <a:t>correspon</a:t>
            </a:r>
            <a:r>
              <a:rPr lang="en-US" dirty="0" smtClean="0"/>
              <a:t> ds </a:t>
            </a:r>
            <a:r>
              <a:rPr lang="en-US" dirty="0"/>
              <a:t>to a template (or sometimes also called a prototype) for one of the classes. The score of each class for an image is then obtained by comparing each template with the image using an inner product (or dot product) one by one to find the one that “fits” best. With this terminology, the linear classifier is doing template matching, where the templates are learned. </a:t>
            </a:r>
            <a:endParaRPr lang="en-US" dirty="0" smtClean="0"/>
          </a:p>
          <a:p>
            <a:pPr algn="just"/>
            <a:endParaRPr lang="en-US" dirty="0"/>
          </a:p>
          <a:p>
            <a:pPr algn="just"/>
            <a:r>
              <a:rPr lang="en-US" dirty="0">
                <a:solidFill>
                  <a:srgbClr val="0070C0"/>
                </a:solidFill>
              </a:rPr>
              <a:t>Interpretation of linear classifiers as </a:t>
            </a:r>
            <a:r>
              <a:rPr lang="en-US" dirty="0" smtClean="0">
                <a:solidFill>
                  <a:srgbClr val="0070C0"/>
                </a:solidFill>
              </a:rPr>
              <a:t>Nearest Neighbor finding</a:t>
            </a:r>
            <a:endParaRPr lang="en-US" dirty="0" smtClean="0"/>
          </a:p>
          <a:p>
            <a:pPr algn="just">
              <a:lnSpc>
                <a:spcPct val="110000"/>
              </a:lnSpc>
            </a:pPr>
            <a:r>
              <a:rPr lang="en-US" dirty="0" smtClean="0"/>
              <a:t>Another </a:t>
            </a:r>
            <a:r>
              <a:rPr lang="en-US" dirty="0"/>
              <a:t>way to think of it is that we are still effectively doing Nearest Neighbor, but instead of having thousands of training images we are only using a single image per class (although we will learn it, and it does not necessarily have to be one of the images in the training set), and we use the (negative) inner product as the distance instead of the L1 or L2 distance.</a:t>
            </a:r>
          </a:p>
        </p:txBody>
      </p:sp>
    </p:spTree>
    <p:extLst>
      <p:ext uri="{BB962C8B-B14F-4D97-AF65-F5344CB8AC3E}">
        <p14:creationId xmlns:p14="http://schemas.microsoft.com/office/powerpoint/2010/main" val="414407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Linear classifiers-observations</a:t>
            </a:r>
            <a:endParaRPr lang="en-US" sz="2800" dirty="0"/>
          </a:p>
        </p:txBody>
      </p:sp>
      <p:sp>
        <p:nvSpPr>
          <p:cNvPr id="3" name="Rectangle 2"/>
          <p:cNvSpPr/>
          <p:nvPr/>
        </p:nvSpPr>
        <p:spPr>
          <a:xfrm>
            <a:off x="714375" y="1325672"/>
            <a:ext cx="8058150" cy="2554545"/>
          </a:xfrm>
          <a:prstGeom prst="rect">
            <a:avLst/>
          </a:prstGeom>
        </p:spPr>
        <p:txBody>
          <a:bodyPr wrap="square">
            <a:spAutoFit/>
          </a:bodyPr>
          <a:lstStyle/>
          <a:p>
            <a:r>
              <a:rPr lang="en-US" sz="1600" dirty="0"/>
              <a:t>Additionally, note that the horse template seems to contain a two-headed horse, which is due to both left and right facing horses in the dataset. The linear classifier merges these two modes of horses in the data into a single template. </a:t>
            </a:r>
            <a:endParaRPr lang="en-US" sz="1600" dirty="0" smtClean="0"/>
          </a:p>
          <a:p>
            <a:endParaRPr lang="en-US" sz="1600" dirty="0"/>
          </a:p>
          <a:p>
            <a:r>
              <a:rPr lang="en-US" sz="1600" dirty="0" smtClean="0"/>
              <a:t>Similarly</a:t>
            </a:r>
            <a:r>
              <a:rPr lang="en-US" sz="1600" dirty="0"/>
              <a:t>, the car classifier seems to have merged several modes into a single template which has to identify cars from all sides, and of all colors. In particular, this template ended up being red, which hints that there are more red cars in the CIFAR-10 dataset than of any other color. </a:t>
            </a:r>
            <a:endParaRPr lang="en-US" sz="1600" dirty="0" smtClean="0"/>
          </a:p>
          <a:p>
            <a:endParaRPr lang="en-US" sz="1600" dirty="0"/>
          </a:p>
          <a:p>
            <a:r>
              <a:rPr lang="en-US" sz="1600" dirty="0" smtClean="0"/>
              <a:t>The </a:t>
            </a:r>
            <a:r>
              <a:rPr lang="en-US" sz="1600" dirty="0"/>
              <a:t>linear classifier is too weak to properly account for different-colored </a:t>
            </a:r>
            <a:r>
              <a:rPr lang="en-US" sz="1600" dirty="0" smtClean="0"/>
              <a:t>cars..</a:t>
            </a:r>
            <a:endParaRPr lang="en-US" sz="1600" dirty="0"/>
          </a:p>
        </p:txBody>
      </p:sp>
    </p:spTree>
    <p:extLst>
      <p:ext uri="{BB962C8B-B14F-4D97-AF65-F5344CB8AC3E}">
        <p14:creationId xmlns:p14="http://schemas.microsoft.com/office/powerpoint/2010/main" val="427974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Loss</a:t>
            </a:r>
            <a:r>
              <a:rPr lang="en-US" dirty="0"/>
              <a:t> </a:t>
            </a:r>
            <a:r>
              <a:rPr lang="en-US" sz="2800" dirty="0"/>
              <a:t>function</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0" y="1204913"/>
            <a:ext cx="7510463" cy="277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584197" y="3996551"/>
            <a:ext cx="8102603" cy="584775"/>
          </a:xfrm>
          <a:prstGeom prst="rect">
            <a:avLst/>
          </a:prstGeom>
        </p:spPr>
        <p:txBody>
          <a:bodyPr wrap="square">
            <a:spAutoFit/>
          </a:bodyPr>
          <a:lstStyle/>
          <a:p>
            <a:pPr algn="just"/>
            <a:r>
              <a:rPr lang="en-US" sz="1600" dirty="0" smtClean="0"/>
              <a:t>We want </a:t>
            </a:r>
            <a:r>
              <a:rPr lang="en-US" sz="1600" dirty="0"/>
              <a:t>to set </a:t>
            </a:r>
            <a:r>
              <a:rPr lang="en-US" sz="1600" dirty="0" smtClean="0"/>
              <a:t>W  and b  </a:t>
            </a:r>
            <a:r>
              <a:rPr lang="en-US" sz="1600" dirty="0"/>
              <a:t>so that the predicted class scores are consistent with the ground truth labels in the training data.</a:t>
            </a:r>
          </a:p>
        </p:txBody>
      </p:sp>
      <p:sp>
        <p:nvSpPr>
          <p:cNvPr id="4" name="Rectangle 3"/>
          <p:cNvSpPr/>
          <p:nvPr/>
        </p:nvSpPr>
        <p:spPr>
          <a:xfrm>
            <a:off x="584197" y="4711302"/>
            <a:ext cx="8220075" cy="1077218"/>
          </a:xfrm>
          <a:prstGeom prst="rect">
            <a:avLst/>
          </a:prstGeom>
        </p:spPr>
        <p:txBody>
          <a:bodyPr wrap="square">
            <a:spAutoFit/>
          </a:bodyPr>
          <a:lstStyle/>
          <a:p>
            <a:pPr algn="just"/>
            <a:r>
              <a:rPr lang="en-US" sz="1600" dirty="0"/>
              <a:t>We are going to measure our unhappiness with outcomes such as this one with a </a:t>
            </a:r>
            <a:r>
              <a:rPr lang="en-US" sz="1600" b="1" dirty="0">
                <a:solidFill>
                  <a:srgbClr val="0070C0"/>
                </a:solidFill>
              </a:rPr>
              <a:t>loss function</a:t>
            </a:r>
            <a:r>
              <a:rPr lang="en-US" sz="1600" dirty="0">
                <a:solidFill>
                  <a:srgbClr val="0070C0"/>
                </a:solidFill>
              </a:rPr>
              <a:t> </a:t>
            </a:r>
            <a:r>
              <a:rPr lang="en-US" sz="1600" dirty="0"/>
              <a:t>(or sometimes also referred to as the </a:t>
            </a:r>
            <a:r>
              <a:rPr lang="en-US" sz="1600" b="1" dirty="0">
                <a:solidFill>
                  <a:srgbClr val="0070C0"/>
                </a:solidFill>
              </a:rPr>
              <a:t>cost function </a:t>
            </a:r>
            <a:r>
              <a:rPr lang="en-US" sz="1600" dirty="0"/>
              <a:t>or the </a:t>
            </a:r>
            <a:r>
              <a:rPr lang="en-US" sz="1600" b="1" dirty="0">
                <a:solidFill>
                  <a:srgbClr val="0070C0"/>
                </a:solidFill>
              </a:rPr>
              <a:t>objective</a:t>
            </a:r>
            <a:r>
              <a:rPr lang="en-US" sz="1600" dirty="0"/>
              <a:t>). Intuitively, the loss will be high if we’re doing a poor job of classifying the training data, and it will be low if we’re doing well.</a:t>
            </a:r>
          </a:p>
        </p:txBody>
      </p:sp>
      <p:sp>
        <p:nvSpPr>
          <p:cNvPr id="5" name="Rectangle 4"/>
          <p:cNvSpPr/>
          <p:nvPr/>
        </p:nvSpPr>
        <p:spPr>
          <a:xfrm>
            <a:off x="608407" y="5956726"/>
            <a:ext cx="7825582" cy="338554"/>
          </a:xfrm>
          <a:prstGeom prst="rect">
            <a:avLst/>
          </a:prstGeom>
        </p:spPr>
        <p:txBody>
          <a:bodyPr wrap="square">
            <a:spAutoFit/>
          </a:bodyPr>
          <a:lstStyle/>
          <a:p>
            <a:pPr algn="just"/>
            <a:r>
              <a:rPr lang="en-US" sz="1600" dirty="0"/>
              <a:t>The loss function quantifies our unhappiness with predictions on the training set</a:t>
            </a:r>
          </a:p>
        </p:txBody>
      </p:sp>
    </p:spTree>
    <p:extLst>
      <p:ext uri="{BB962C8B-B14F-4D97-AF65-F5344CB8AC3E}">
        <p14:creationId xmlns:p14="http://schemas.microsoft.com/office/powerpoint/2010/main" val="1918008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sz="2800" dirty="0"/>
              <a:t>Linear Support Vector Machine (SVM)</a:t>
            </a:r>
          </a:p>
        </p:txBody>
      </p:sp>
      <p:sp>
        <p:nvSpPr>
          <p:cNvPr id="3" name="Rectangle 2"/>
          <p:cNvSpPr/>
          <p:nvPr/>
        </p:nvSpPr>
        <p:spPr>
          <a:xfrm>
            <a:off x="857249" y="1397764"/>
            <a:ext cx="7839075" cy="1323439"/>
          </a:xfrm>
          <a:prstGeom prst="rect">
            <a:avLst/>
          </a:prstGeom>
        </p:spPr>
        <p:txBody>
          <a:bodyPr wrap="square">
            <a:spAutoFit/>
          </a:bodyPr>
          <a:lstStyle/>
          <a:p>
            <a:pPr algn="just"/>
            <a:r>
              <a:rPr lang="en-US" sz="1600" dirty="0" smtClean="0"/>
              <a:t>Linear </a:t>
            </a:r>
            <a:r>
              <a:rPr lang="en-US" sz="1600" dirty="0"/>
              <a:t>Support Vector Machine (SVM) which constructs a maximum-margin separating </a:t>
            </a:r>
            <a:r>
              <a:rPr lang="en-US" sz="1600" dirty="0" err="1"/>
              <a:t>hyperplane</a:t>
            </a:r>
            <a:r>
              <a:rPr lang="en-US" sz="1600" dirty="0"/>
              <a:t> between data classes in an n-dimensional space. The goal of this separating </a:t>
            </a:r>
            <a:r>
              <a:rPr lang="en-US" sz="1600" dirty="0" err="1"/>
              <a:t>hyperplane</a:t>
            </a:r>
            <a:r>
              <a:rPr lang="en-US" sz="1600" dirty="0"/>
              <a:t> is to place all examples (or as many as possible, given some tolerance) of class </a:t>
            </a:r>
            <a:r>
              <a:rPr lang="en-US" sz="1600" dirty="0" err="1"/>
              <a:t>i</a:t>
            </a:r>
            <a:r>
              <a:rPr lang="en-US" sz="1600" dirty="0"/>
              <a:t> on one side of the </a:t>
            </a:r>
            <a:r>
              <a:rPr lang="en-US" sz="1600" dirty="0" err="1"/>
              <a:t>hyperplane</a:t>
            </a:r>
            <a:r>
              <a:rPr lang="en-US" sz="1600" dirty="0"/>
              <a:t> and then all examples not of class </a:t>
            </a:r>
            <a:r>
              <a:rPr lang="en-US" sz="1600" dirty="0" err="1"/>
              <a:t>i</a:t>
            </a:r>
            <a:r>
              <a:rPr lang="en-US" sz="1600" dirty="0"/>
              <a:t> on the other side of the </a:t>
            </a:r>
            <a:r>
              <a:rPr lang="en-US" sz="1600" dirty="0" err="1"/>
              <a:t>hyperplane</a:t>
            </a:r>
            <a:r>
              <a:rPr lang="en-US" sz="1600" dirty="0"/>
              <a:t>.</a:t>
            </a:r>
          </a:p>
        </p:txBody>
      </p:sp>
    </p:spTree>
    <p:extLst>
      <p:ext uri="{BB962C8B-B14F-4D97-AF65-F5344CB8AC3E}">
        <p14:creationId xmlns:p14="http://schemas.microsoft.com/office/powerpoint/2010/main" val="3015030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21" y="126041"/>
            <a:ext cx="8477250" cy="792162"/>
          </a:xfrm>
        </p:spPr>
        <p:txBody>
          <a:bodyPr/>
          <a:lstStyle/>
          <a:p>
            <a:r>
              <a:rPr lang="en-US" sz="2800" dirty="0"/>
              <a:t>Multiclass Support Vector Machine Loss Function</a:t>
            </a:r>
          </a:p>
        </p:txBody>
      </p:sp>
      <p:sp>
        <p:nvSpPr>
          <p:cNvPr id="3" name="Rectangle 2"/>
          <p:cNvSpPr/>
          <p:nvPr/>
        </p:nvSpPr>
        <p:spPr>
          <a:xfrm>
            <a:off x="685800" y="1197055"/>
            <a:ext cx="8172450" cy="1569660"/>
          </a:xfrm>
          <a:prstGeom prst="rect">
            <a:avLst/>
          </a:prstGeom>
        </p:spPr>
        <p:txBody>
          <a:bodyPr wrap="square">
            <a:spAutoFit/>
          </a:bodyPr>
          <a:lstStyle/>
          <a:p>
            <a:pPr algn="just"/>
            <a:r>
              <a:rPr lang="en-US" sz="1600" dirty="0"/>
              <a:t>The Multiclass Support Vector Machine "wants" the score of the correct class to be higher than all other scores by at least a margin of delta. If any class has a score inside the red region (or higher), then there will be accumulated loss. Otherwise the loss will be zero. Our objective will be to find the weights that will simultaneously satisfy this constraint for all examples in the training data and give a total loss that is as low as possible.</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8095" y="2861965"/>
            <a:ext cx="2003044" cy="405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23899" y="3453110"/>
            <a:ext cx="7896226" cy="584775"/>
          </a:xfrm>
          <a:prstGeom prst="rect">
            <a:avLst/>
          </a:prstGeom>
        </p:spPr>
        <p:txBody>
          <a:bodyPr wrap="square">
            <a:spAutoFit/>
          </a:bodyPr>
          <a:lstStyle/>
          <a:p>
            <a:pPr algn="just"/>
            <a:r>
              <a:rPr lang="en-US" sz="1600" dirty="0"/>
              <a:t>Which implies that we can obtain the predicted score of the j-</a:t>
            </a:r>
            <a:r>
              <a:rPr lang="en-US" sz="1600" dirty="0" err="1"/>
              <a:t>th</a:t>
            </a:r>
            <a:r>
              <a:rPr lang="en-US" sz="1600" dirty="0"/>
              <a:t> class via for the </a:t>
            </a:r>
            <a:r>
              <a:rPr lang="en-US" sz="1600" dirty="0" err="1"/>
              <a:t>i-th</a:t>
            </a:r>
            <a:r>
              <a:rPr lang="en-US" sz="1600" dirty="0"/>
              <a:t> data point:</a:t>
            </a:r>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231" y="4028359"/>
            <a:ext cx="2074771" cy="386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66231" y="4601260"/>
            <a:ext cx="7520544" cy="338554"/>
          </a:xfrm>
          <a:prstGeom prst="rect">
            <a:avLst/>
          </a:prstGeom>
        </p:spPr>
        <p:txBody>
          <a:bodyPr wrap="square">
            <a:spAutoFit/>
          </a:bodyPr>
          <a:lstStyle/>
          <a:p>
            <a:r>
              <a:rPr lang="en-US" sz="1600" dirty="0"/>
              <a:t>Using this syntax, we can put it all together, obtaining the hinge loss function:</a:t>
            </a:r>
          </a:p>
        </p:txBody>
      </p:sp>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4548" y="5048249"/>
            <a:ext cx="4537797" cy="44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24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Image Classification</a:t>
            </a:r>
          </a:p>
        </p:txBody>
      </p:sp>
      <p:sp>
        <p:nvSpPr>
          <p:cNvPr id="7" name="Rectangle 6"/>
          <p:cNvSpPr/>
          <p:nvPr/>
        </p:nvSpPr>
        <p:spPr>
          <a:xfrm>
            <a:off x="1709738" y="1233878"/>
            <a:ext cx="5648324" cy="615553"/>
          </a:xfrm>
          <a:prstGeom prst="rect">
            <a:avLst/>
          </a:prstGeom>
        </p:spPr>
        <p:txBody>
          <a:bodyPr wrap="square">
            <a:spAutoFit/>
          </a:bodyPr>
          <a:lstStyle/>
          <a:p>
            <a:pPr algn="ctr"/>
            <a:r>
              <a:rPr lang="en-US" sz="1600" dirty="0" smtClean="0"/>
              <a:t>Image Classification is </a:t>
            </a:r>
            <a:r>
              <a:rPr lang="en-US" sz="1600" dirty="0"/>
              <a:t>the task of assigning an input image one label from a fixed set of categories</a:t>
            </a:r>
            <a:r>
              <a:rPr lang="en-US" sz="1400" dirty="0"/>
              <a:t>.</a:t>
            </a:r>
            <a:r>
              <a:rPr lang="en-IN" dirty="0"/>
              <a:t> </a:t>
            </a:r>
          </a:p>
        </p:txBody>
      </p:sp>
      <p:sp>
        <p:nvSpPr>
          <p:cNvPr id="3" name="Rectangle 2"/>
          <p:cNvSpPr/>
          <p:nvPr/>
        </p:nvSpPr>
        <p:spPr>
          <a:xfrm>
            <a:off x="4419600" y="1979406"/>
            <a:ext cx="4362450" cy="4031873"/>
          </a:xfrm>
          <a:prstGeom prst="rect">
            <a:avLst/>
          </a:prstGeom>
        </p:spPr>
        <p:txBody>
          <a:bodyPr wrap="square">
            <a:spAutoFit/>
          </a:bodyPr>
          <a:lstStyle/>
          <a:p>
            <a:pPr algn="just"/>
            <a:r>
              <a:rPr lang="en-US" sz="1600" b="1" dirty="0"/>
              <a:t>Example</a:t>
            </a:r>
            <a:r>
              <a:rPr lang="en-US" sz="1600" dirty="0"/>
              <a:t>. For example, in the image below an image classification model takes a single image and assigns probabilities to 4 labels, </a:t>
            </a:r>
            <a:r>
              <a:rPr lang="en-US" sz="1600" i="1" dirty="0"/>
              <a:t>{cat, dog, hat, mug}</a:t>
            </a:r>
            <a:r>
              <a:rPr lang="en-US" sz="1600" dirty="0"/>
              <a:t>. As shown in the image, keep in mind that to a computer an image is represented as one large 3-dimensional array of numbers. In this example, the cat image is 248 pixels wide, 400 pixels tall, and has three color channels Red</a:t>
            </a:r>
            <a:r>
              <a:rPr lang="en-US" sz="1600" dirty="0" smtClean="0"/>
              <a:t>,  Green, Blue </a:t>
            </a:r>
            <a:r>
              <a:rPr lang="en-US" sz="1600" dirty="0"/>
              <a:t>(or RGB for short). Therefore, the image consists of 248 x 400 x 3 numbers, or a total of 297,600 numbers. Each number is an integer that ranges from 0 (black) to 255 (white). Our task is to turn this quarter of a million numbers into a single label, such as </a:t>
            </a:r>
            <a:r>
              <a:rPr lang="en-US" sz="1600" i="1" dirty="0"/>
              <a:t>“cat”</a:t>
            </a:r>
            <a:r>
              <a:rPr lang="en-US" sz="1600" dirty="0"/>
              <a:t>.</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2528872"/>
            <a:ext cx="3949739" cy="275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6909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673" y="66675"/>
            <a:ext cx="8674578" cy="792162"/>
          </a:xfrm>
        </p:spPr>
        <p:txBody>
          <a:bodyPr/>
          <a:lstStyle/>
          <a:p>
            <a:r>
              <a:rPr lang="en-US" sz="2800" dirty="0"/>
              <a:t>Multiclass Support Vector Machine Loss Function</a:t>
            </a:r>
          </a:p>
        </p:txBody>
      </p:sp>
      <mc:AlternateContent xmlns:mc="http://schemas.openxmlformats.org/markup-compatibility/2006" xmlns:a14="http://schemas.microsoft.com/office/drawing/2010/main">
        <mc:Choice Requires="a14">
          <p:sp>
            <p:nvSpPr>
              <p:cNvPr id="3" name="Rectangle 2"/>
              <p:cNvSpPr/>
              <p:nvPr/>
            </p:nvSpPr>
            <p:spPr>
              <a:xfrm>
                <a:off x="857250" y="1316415"/>
                <a:ext cx="7686675" cy="1754326"/>
              </a:xfrm>
              <a:prstGeom prst="rect">
                <a:avLst/>
              </a:prstGeom>
            </p:spPr>
            <p:txBody>
              <a:bodyPr wrap="square">
                <a:spAutoFit/>
              </a:bodyPr>
              <a:lstStyle/>
              <a:p>
                <a:r>
                  <a:rPr lang="en-US" dirty="0" smtClean="0"/>
                  <a:t>Essentially, the hinge loss function is summing across all incorrect classes (</a:t>
                </a:r>
                <a:r>
                  <a:rPr lang="en-US" dirty="0" err="1"/>
                  <a:t>i</a:t>
                </a:r>
                <a:r>
                  <a:rPr lang="en-US" dirty="0"/>
                  <a:t> </a:t>
                </a:r>
                <a14:m>
                  <m:oMath xmlns:m="http://schemas.openxmlformats.org/officeDocument/2006/math">
                    <m:r>
                      <a:rPr lang="en-US" i="1" smtClean="0">
                        <a:latin typeface="Cambria Math"/>
                        <a:ea typeface="Cambria Math"/>
                      </a:rPr>
                      <m:t>≠</m:t>
                    </m:r>
                    <m:r>
                      <a:rPr lang="en-US" b="0" i="1" smtClean="0">
                        <a:latin typeface="Cambria Math"/>
                        <a:ea typeface="Cambria Math"/>
                      </a:rPr>
                      <m:t> </m:t>
                    </m:r>
                  </m:oMath>
                </a14:m>
                <a:r>
                  <a:rPr lang="en-US" dirty="0" smtClean="0"/>
                  <a:t>j</a:t>
                </a:r>
                <a:r>
                  <a:rPr lang="en-US" dirty="0"/>
                  <a:t>) and comparing the output of our scoring function s returned for the j-</a:t>
                </a:r>
                <a:r>
                  <a:rPr lang="en-US" dirty="0" err="1"/>
                  <a:t>th</a:t>
                </a:r>
                <a:r>
                  <a:rPr lang="en-US" dirty="0"/>
                  <a:t> class label (the incorrect class) and the </a:t>
                </a:r>
                <a:r>
                  <a:rPr lang="en-US" dirty="0" err="1" smtClean="0"/>
                  <a:t>yi</a:t>
                </a:r>
                <a:r>
                  <a:rPr lang="en-US" dirty="0" smtClean="0"/>
                  <a:t> -</a:t>
                </a:r>
                <a:r>
                  <a:rPr lang="en-US" dirty="0" err="1" smtClean="0"/>
                  <a:t>th</a:t>
                </a:r>
                <a:r>
                  <a:rPr lang="en-US" dirty="0" smtClean="0"/>
                  <a:t> </a:t>
                </a:r>
                <a:r>
                  <a:rPr lang="en-US" dirty="0"/>
                  <a:t>class (the correct class).</a:t>
                </a:r>
              </a:p>
              <a:p>
                <a:endParaRPr lang="en-US" dirty="0"/>
              </a:p>
              <a:p>
                <a:r>
                  <a:rPr lang="en-US" dirty="0"/>
                  <a:t>We apply the max operation to clamp values to 0 — this is important to do so that we do not end up summing negative values.</a:t>
                </a:r>
              </a:p>
            </p:txBody>
          </p:sp>
        </mc:Choice>
        <mc:Fallback xmlns="">
          <p:sp>
            <p:nvSpPr>
              <p:cNvPr id="3" name="Rectangle 2"/>
              <p:cNvSpPr>
                <a:spLocks noRot="1" noChangeAspect="1" noMove="1" noResize="1" noEditPoints="1" noAdjustHandles="1" noChangeArrowheads="1" noChangeShapeType="1" noTextEdit="1"/>
              </p:cNvSpPr>
              <p:nvPr/>
            </p:nvSpPr>
            <p:spPr>
              <a:xfrm>
                <a:off x="857250" y="1316415"/>
                <a:ext cx="7686675" cy="1754326"/>
              </a:xfrm>
              <a:prstGeom prst="rect">
                <a:avLst/>
              </a:prstGeom>
              <a:blipFill rotWithShape="1">
                <a:blip r:embed="rId2"/>
                <a:stretch>
                  <a:fillRect l="-714" t="-1736" r="-1269" b="-4514"/>
                </a:stretch>
              </a:blipFill>
            </p:spPr>
            <p:txBody>
              <a:bodyPr/>
              <a:lstStyle/>
              <a:p>
                <a:r>
                  <a:rPr lang="en-US">
                    <a:noFill/>
                  </a:rPr>
                  <a:t> </a:t>
                </a:r>
              </a:p>
            </p:txBody>
          </p:sp>
        </mc:Fallback>
      </mc:AlternateContent>
      <p:sp>
        <p:nvSpPr>
          <p:cNvPr id="4" name="Rectangle 3"/>
          <p:cNvSpPr/>
          <p:nvPr/>
        </p:nvSpPr>
        <p:spPr>
          <a:xfrm>
            <a:off x="857250" y="3446503"/>
            <a:ext cx="7591425" cy="1477328"/>
          </a:xfrm>
          <a:prstGeom prst="rect">
            <a:avLst/>
          </a:prstGeom>
        </p:spPr>
        <p:txBody>
          <a:bodyPr wrap="square">
            <a:spAutoFit/>
          </a:bodyPr>
          <a:lstStyle/>
          <a:p>
            <a:pPr algn="just"/>
            <a:r>
              <a:rPr lang="en-US" dirty="0"/>
              <a:t>A given </a:t>
            </a:r>
            <a:r>
              <a:rPr lang="en-US" dirty="0" smtClean="0"/>
              <a:t>xi </a:t>
            </a:r>
            <a:r>
              <a:rPr lang="en-US" dirty="0"/>
              <a:t>is classified correctly when the loss </a:t>
            </a:r>
            <a:r>
              <a:rPr lang="en-US" dirty="0" smtClean="0"/>
              <a:t>Li </a:t>
            </a:r>
            <a:r>
              <a:rPr lang="en-US" dirty="0"/>
              <a:t>= 0 (I’ll provide a numerical example of this in the following section).</a:t>
            </a:r>
          </a:p>
          <a:p>
            <a:endParaRPr lang="en-US" dirty="0"/>
          </a:p>
          <a:p>
            <a:r>
              <a:rPr lang="en-US" dirty="0"/>
              <a:t>To derive the loss across our entire training set, we simply take the mean over each individual </a:t>
            </a:r>
            <a:r>
              <a:rPr lang="en-US" dirty="0" smtClean="0"/>
              <a:t>Li:</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5355" y="4961930"/>
            <a:ext cx="1775784" cy="372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57120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168" y="1409700"/>
            <a:ext cx="3781425" cy="2360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593" y="1252852"/>
            <a:ext cx="4757737" cy="1884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757735" y="3137110"/>
            <a:ext cx="3476625" cy="369332"/>
          </a:xfrm>
          <a:prstGeom prst="rect">
            <a:avLst/>
          </a:prstGeom>
        </p:spPr>
        <p:txBody>
          <a:bodyPr wrap="square">
            <a:spAutoFit/>
          </a:bodyPr>
          <a:lstStyle/>
          <a:p>
            <a:r>
              <a:rPr lang="fr-FR" dirty="0"/>
              <a:t>&gt;&gt;&gt; max(0, 1.33 - 4.26 + 1</a:t>
            </a:r>
            <a:r>
              <a:rPr lang="fr-FR" dirty="0" smtClean="0"/>
              <a:t>) =  0</a:t>
            </a:r>
            <a:endParaRPr lang="fr-FR" dirty="0"/>
          </a:p>
        </p:txBody>
      </p:sp>
      <p:sp>
        <p:nvSpPr>
          <p:cNvPr id="4" name="Rectangle 3"/>
          <p:cNvSpPr/>
          <p:nvPr/>
        </p:nvSpPr>
        <p:spPr>
          <a:xfrm>
            <a:off x="395285" y="3779392"/>
            <a:ext cx="7839075" cy="738664"/>
          </a:xfrm>
          <a:prstGeom prst="rect">
            <a:avLst/>
          </a:prstGeom>
        </p:spPr>
        <p:txBody>
          <a:bodyPr wrap="square">
            <a:spAutoFit/>
          </a:bodyPr>
          <a:lstStyle/>
          <a:p>
            <a:pPr algn="just"/>
            <a:r>
              <a:rPr lang="en-US" sz="1400" dirty="0"/>
              <a:t>Notice how the </a:t>
            </a:r>
            <a:r>
              <a:rPr lang="en-US" sz="1400" b="1" dirty="0">
                <a:solidFill>
                  <a:srgbClr val="FF0000"/>
                </a:solidFill>
              </a:rPr>
              <a:t>loss for “dog” is zero </a:t>
            </a:r>
            <a:r>
              <a:rPr lang="en-US" sz="1400" dirty="0"/>
              <a:t>— this implies that the dog class was </a:t>
            </a:r>
            <a:r>
              <a:rPr lang="en-US" sz="1400" b="1" dirty="0">
                <a:solidFill>
                  <a:srgbClr val="FF0000"/>
                </a:solidFill>
              </a:rPr>
              <a:t>correctly predicted</a:t>
            </a:r>
            <a:r>
              <a:rPr lang="en-US" sz="1400" dirty="0"/>
              <a:t>. A quick investigation of Figure 1 above demonstrates this to be true: the “dog” score is greater than the “cat” score.</a:t>
            </a:r>
          </a:p>
        </p:txBody>
      </p:sp>
      <p:sp>
        <p:nvSpPr>
          <p:cNvPr id="5" name="Rectangle 4"/>
          <p:cNvSpPr/>
          <p:nvPr/>
        </p:nvSpPr>
        <p:spPr>
          <a:xfrm>
            <a:off x="395285" y="4603968"/>
            <a:ext cx="7815262" cy="307777"/>
          </a:xfrm>
          <a:prstGeom prst="rect">
            <a:avLst/>
          </a:prstGeom>
        </p:spPr>
        <p:txBody>
          <a:bodyPr wrap="square">
            <a:spAutoFit/>
          </a:bodyPr>
          <a:lstStyle/>
          <a:p>
            <a:r>
              <a:rPr lang="en-US" sz="1400" dirty="0"/>
              <a:t>Similarly, we can do the same for the second image, this one containing a cat</a:t>
            </a:r>
            <a:r>
              <a:rPr lang="en-US" sz="1400" dirty="0" smtClean="0"/>
              <a:t>:</a:t>
            </a:r>
            <a:endParaRPr lang="en-US" sz="1400" dirty="0"/>
          </a:p>
        </p:txBody>
      </p:sp>
      <p:sp>
        <p:nvSpPr>
          <p:cNvPr id="6" name="Rectangle 5"/>
          <p:cNvSpPr/>
          <p:nvPr/>
        </p:nvSpPr>
        <p:spPr>
          <a:xfrm>
            <a:off x="5050627" y="4916090"/>
            <a:ext cx="3159920" cy="369332"/>
          </a:xfrm>
          <a:prstGeom prst="rect">
            <a:avLst/>
          </a:prstGeom>
        </p:spPr>
        <p:txBody>
          <a:bodyPr wrap="square">
            <a:spAutoFit/>
          </a:bodyPr>
          <a:lstStyle/>
          <a:p>
            <a:r>
              <a:rPr lang="en-US" dirty="0"/>
              <a:t>&gt;&gt;&gt; (0 + 5.96) / </a:t>
            </a:r>
            <a:r>
              <a:rPr lang="en-US" dirty="0" smtClean="0"/>
              <a:t>2  = 2.98</a:t>
            </a:r>
            <a:endParaRPr lang="en-US" dirty="0"/>
          </a:p>
        </p:txBody>
      </p:sp>
      <p:sp>
        <p:nvSpPr>
          <p:cNvPr id="7" name="Rectangle 6"/>
          <p:cNvSpPr/>
          <p:nvPr/>
        </p:nvSpPr>
        <p:spPr>
          <a:xfrm>
            <a:off x="395285" y="5353049"/>
            <a:ext cx="7729540" cy="307777"/>
          </a:xfrm>
          <a:prstGeom prst="rect">
            <a:avLst/>
          </a:prstGeom>
        </p:spPr>
        <p:txBody>
          <a:bodyPr wrap="square">
            <a:spAutoFit/>
          </a:bodyPr>
          <a:lstStyle/>
          <a:p>
            <a:r>
              <a:rPr lang="en-US" sz="1400" dirty="0">
                <a:solidFill>
                  <a:srgbClr val="555555"/>
                </a:solidFill>
                <a:latin typeface="Helvetica Neue"/>
              </a:rPr>
              <a:t>In this case, our loss function is </a:t>
            </a:r>
            <a:r>
              <a:rPr lang="en-US" sz="1400" dirty="0">
                <a:solidFill>
                  <a:srgbClr val="FF0000"/>
                </a:solidFill>
                <a:latin typeface="Helvetica Neue"/>
              </a:rPr>
              <a:t>greater than zero</a:t>
            </a:r>
            <a:r>
              <a:rPr lang="en-US" sz="1400" dirty="0">
                <a:solidFill>
                  <a:srgbClr val="555555"/>
                </a:solidFill>
                <a:latin typeface="Helvetica Neue"/>
              </a:rPr>
              <a:t>, indicating that our </a:t>
            </a:r>
            <a:r>
              <a:rPr lang="en-US" sz="1400" b="1" dirty="0">
                <a:solidFill>
                  <a:srgbClr val="FF0000"/>
                </a:solidFill>
                <a:latin typeface="Helvetica Neue"/>
              </a:rPr>
              <a:t>prediction is not correct</a:t>
            </a:r>
            <a:r>
              <a:rPr lang="en-US" sz="1400" dirty="0">
                <a:solidFill>
                  <a:srgbClr val="555555"/>
                </a:solidFill>
                <a:latin typeface="Helvetica Neue"/>
              </a:rPr>
              <a:t>.</a:t>
            </a:r>
            <a:endParaRPr lang="en-US" sz="1400" dirty="0"/>
          </a:p>
        </p:txBody>
      </p:sp>
      <p:sp>
        <p:nvSpPr>
          <p:cNvPr id="8" name="Rectangle 7"/>
          <p:cNvSpPr/>
          <p:nvPr/>
        </p:nvSpPr>
        <p:spPr>
          <a:xfrm>
            <a:off x="438146" y="5915709"/>
            <a:ext cx="7539035" cy="307777"/>
          </a:xfrm>
          <a:prstGeom prst="rect">
            <a:avLst/>
          </a:prstGeom>
        </p:spPr>
        <p:txBody>
          <a:bodyPr wrap="square">
            <a:spAutoFit/>
          </a:bodyPr>
          <a:lstStyle/>
          <a:p>
            <a:r>
              <a:rPr lang="en-US" sz="1400" dirty="0"/>
              <a:t>We then obtain the total loss over the two example images by taking the average</a:t>
            </a:r>
            <a:r>
              <a:rPr lang="en-US" sz="1400" dirty="0" smtClean="0"/>
              <a:t>:</a:t>
            </a:r>
            <a:endParaRPr lang="en-US" sz="1400" dirty="0"/>
          </a:p>
        </p:txBody>
      </p:sp>
      <p:sp>
        <p:nvSpPr>
          <p:cNvPr id="12" name="Title 1"/>
          <p:cNvSpPr>
            <a:spLocks noGrp="1"/>
          </p:cNvSpPr>
          <p:nvPr>
            <p:ph type="title"/>
          </p:nvPr>
        </p:nvSpPr>
        <p:spPr>
          <a:xfrm>
            <a:off x="207168" y="142875"/>
            <a:ext cx="8674578" cy="792162"/>
          </a:xfrm>
        </p:spPr>
        <p:txBody>
          <a:bodyPr/>
          <a:lstStyle/>
          <a:p>
            <a:r>
              <a:rPr lang="en-US" sz="2800" dirty="0"/>
              <a:t>Multiclass Support Vector Machine Loss Function</a:t>
            </a:r>
          </a:p>
        </p:txBody>
      </p:sp>
    </p:spTree>
    <p:extLst>
      <p:ext uri="{BB962C8B-B14F-4D97-AF65-F5344CB8AC3E}">
        <p14:creationId xmlns:p14="http://schemas.microsoft.com/office/powerpoint/2010/main" val="41887892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519" y="87941"/>
            <a:ext cx="8553450" cy="792162"/>
          </a:xfrm>
        </p:spPr>
        <p:txBody>
          <a:bodyPr/>
          <a:lstStyle/>
          <a:p>
            <a:r>
              <a:rPr lang="en-US" sz="2800" dirty="0"/>
              <a:t>Multiclass Support Vector Machine Loss Function</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8244" y="1597575"/>
            <a:ext cx="4685756" cy="3135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38100" y="1654374"/>
            <a:ext cx="5876925" cy="2507962"/>
            <a:chOff x="138112" y="3275112"/>
            <a:chExt cx="5876925" cy="2507962"/>
          </a:xfrm>
        </p:grpSpPr>
        <p:sp>
          <p:nvSpPr>
            <p:cNvPr id="3" name="Rectangle 2"/>
            <p:cNvSpPr/>
            <p:nvPr/>
          </p:nvSpPr>
          <p:spPr>
            <a:xfrm>
              <a:off x="152400" y="3275112"/>
              <a:ext cx="4572000" cy="338554"/>
            </a:xfrm>
            <a:prstGeom prst="rect">
              <a:avLst/>
            </a:prstGeom>
          </p:spPr>
          <p:txBody>
            <a:bodyPr>
              <a:spAutoFit/>
            </a:bodyPr>
            <a:lstStyle/>
            <a:p>
              <a:r>
                <a:rPr lang="en-US" sz="1600" dirty="0"/>
                <a:t>Let’s again compute the loss for the dog class:</a:t>
              </a:r>
            </a:p>
          </p:txBody>
        </p:sp>
        <p:sp>
          <p:nvSpPr>
            <p:cNvPr id="4" name="Rectangle 3"/>
            <p:cNvSpPr/>
            <p:nvPr/>
          </p:nvSpPr>
          <p:spPr>
            <a:xfrm>
              <a:off x="152400" y="3713917"/>
              <a:ext cx="5486400" cy="307777"/>
            </a:xfrm>
            <a:prstGeom prst="rect">
              <a:avLst/>
            </a:prstGeom>
          </p:spPr>
          <p:txBody>
            <a:bodyPr wrap="square">
              <a:spAutoFit/>
            </a:bodyPr>
            <a:lstStyle/>
            <a:p>
              <a:r>
                <a:rPr lang="fr-FR" sz="1400" dirty="0" smtClean="0"/>
                <a:t>&gt; </a:t>
              </a:r>
              <a:r>
                <a:rPr lang="fr-FR" sz="1400" dirty="0"/>
                <a:t>max(0, 1.49 - (-0.39) + 1) + max(0, 4.21 - (-0.39) + 1</a:t>
              </a:r>
              <a:r>
                <a:rPr lang="fr-FR" sz="1400" dirty="0" smtClean="0"/>
                <a:t>) =8.48</a:t>
              </a:r>
              <a:endParaRPr lang="fr-FR" sz="1400" dirty="0"/>
            </a:p>
          </p:txBody>
        </p:sp>
        <p:sp>
          <p:nvSpPr>
            <p:cNvPr id="5" name="Rectangle 4"/>
            <p:cNvSpPr/>
            <p:nvPr/>
          </p:nvSpPr>
          <p:spPr>
            <a:xfrm>
              <a:off x="138112" y="4162336"/>
              <a:ext cx="5876925" cy="738664"/>
            </a:xfrm>
            <a:prstGeom prst="rect">
              <a:avLst/>
            </a:prstGeom>
          </p:spPr>
          <p:txBody>
            <a:bodyPr wrap="square">
              <a:spAutoFit/>
            </a:bodyPr>
            <a:lstStyle/>
            <a:p>
              <a:r>
                <a:rPr lang="en-US" sz="1400" dirty="0"/>
                <a:t>Notice how that our summation has expanded to include two terms — the difference between the predicted dog score and both the cat and horse score.</a:t>
              </a:r>
            </a:p>
          </p:txBody>
        </p:sp>
        <p:sp>
          <p:nvSpPr>
            <p:cNvPr id="6" name="Rectangle 5"/>
            <p:cNvSpPr/>
            <p:nvPr/>
          </p:nvSpPr>
          <p:spPr>
            <a:xfrm>
              <a:off x="152400" y="5038604"/>
              <a:ext cx="4572000" cy="307777"/>
            </a:xfrm>
            <a:prstGeom prst="rect">
              <a:avLst/>
            </a:prstGeom>
          </p:spPr>
          <p:txBody>
            <a:bodyPr>
              <a:spAutoFit/>
            </a:bodyPr>
            <a:lstStyle/>
            <a:p>
              <a:r>
                <a:rPr lang="en-US" sz="1400" dirty="0"/>
                <a:t>Similarly, we can compute the loss for the cat class:</a:t>
              </a:r>
            </a:p>
          </p:txBody>
        </p:sp>
        <p:sp>
          <p:nvSpPr>
            <p:cNvPr id="7" name="Rectangle 6"/>
            <p:cNvSpPr/>
            <p:nvPr/>
          </p:nvSpPr>
          <p:spPr>
            <a:xfrm>
              <a:off x="152400" y="5475297"/>
              <a:ext cx="4505326" cy="307777"/>
            </a:xfrm>
            <a:prstGeom prst="rect">
              <a:avLst/>
            </a:prstGeom>
          </p:spPr>
          <p:txBody>
            <a:bodyPr wrap="square">
              <a:spAutoFit/>
            </a:bodyPr>
            <a:lstStyle/>
            <a:p>
              <a:pPr algn="just"/>
              <a:r>
                <a:rPr lang="fr-FR" sz="1400" dirty="0" smtClean="0"/>
                <a:t>&gt; </a:t>
              </a:r>
              <a:r>
                <a:rPr lang="fr-FR" sz="1400" dirty="0"/>
                <a:t>max(0, -4.61 - 3.28 + 1) + max(0, 1.46 - 3.28 + 1</a:t>
              </a:r>
              <a:r>
                <a:rPr lang="fr-FR" sz="1400" dirty="0" smtClean="0"/>
                <a:t>) =0</a:t>
              </a:r>
              <a:endParaRPr lang="fr-FR" sz="1400" dirty="0"/>
            </a:p>
          </p:txBody>
        </p:sp>
      </p:grpSp>
      <p:sp>
        <p:nvSpPr>
          <p:cNvPr id="9" name="Rectangle 8"/>
          <p:cNvSpPr/>
          <p:nvPr/>
        </p:nvSpPr>
        <p:spPr>
          <a:xfrm>
            <a:off x="63254" y="4358759"/>
            <a:ext cx="3239990" cy="307777"/>
          </a:xfrm>
          <a:prstGeom prst="rect">
            <a:avLst/>
          </a:prstGeom>
        </p:spPr>
        <p:txBody>
          <a:bodyPr wrap="none">
            <a:spAutoFit/>
          </a:bodyPr>
          <a:lstStyle/>
          <a:p>
            <a:r>
              <a:rPr lang="en-US" sz="1400" dirty="0"/>
              <a:t>And finally the loss for the horse class:</a:t>
            </a:r>
          </a:p>
        </p:txBody>
      </p:sp>
      <p:sp>
        <p:nvSpPr>
          <p:cNvPr id="10" name="Rectangle 9"/>
          <p:cNvSpPr/>
          <p:nvPr/>
        </p:nvSpPr>
        <p:spPr>
          <a:xfrm>
            <a:off x="91829" y="4895761"/>
            <a:ext cx="5118346" cy="307777"/>
          </a:xfrm>
          <a:prstGeom prst="rect">
            <a:avLst/>
          </a:prstGeom>
        </p:spPr>
        <p:txBody>
          <a:bodyPr wrap="square">
            <a:spAutoFit/>
          </a:bodyPr>
          <a:lstStyle/>
          <a:p>
            <a:r>
              <a:rPr lang="fr-FR" sz="1400" dirty="0" smtClean="0"/>
              <a:t>&gt; </a:t>
            </a:r>
            <a:r>
              <a:rPr lang="fr-FR" sz="1400" dirty="0"/>
              <a:t>max(0, 1.03 - (-2.27) + 1) + max(0, -2.37 - (-2.27) + </a:t>
            </a:r>
            <a:r>
              <a:rPr lang="fr-FR" sz="1400" dirty="0" smtClean="0"/>
              <a:t>1) = 5.19</a:t>
            </a:r>
            <a:endParaRPr lang="fr-FR" sz="1400" dirty="0"/>
          </a:p>
        </p:txBody>
      </p:sp>
    </p:spTree>
    <p:extLst>
      <p:ext uri="{BB962C8B-B14F-4D97-AF65-F5344CB8AC3E}">
        <p14:creationId xmlns:p14="http://schemas.microsoft.com/office/powerpoint/2010/main" val="11110374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Optimization of </a:t>
            </a:r>
            <a:r>
              <a:rPr lang="en-US" sz="2800" dirty="0" smtClean="0"/>
              <a:t>Weights (</a:t>
            </a:r>
            <a:r>
              <a:rPr lang="en-US" sz="2800" dirty="0"/>
              <a:t>convex </a:t>
            </a:r>
            <a:r>
              <a:rPr lang="en-US" sz="2800" dirty="0" smtClean="0"/>
              <a:t>problem)</a:t>
            </a:r>
            <a:endParaRPr lang="en-US" sz="2800" dirty="0"/>
          </a:p>
        </p:txBody>
      </p:sp>
      <p:sp>
        <p:nvSpPr>
          <p:cNvPr id="3" name="Rectangle 2"/>
          <p:cNvSpPr/>
          <p:nvPr/>
        </p:nvSpPr>
        <p:spPr>
          <a:xfrm>
            <a:off x="947736" y="1467535"/>
            <a:ext cx="7324726" cy="369332"/>
          </a:xfrm>
          <a:prstGeom prst="rect">
            <a:avLst/>
          </a:prstGeom>
        </p:spPr>
        <p:txBody>
          <a:bodyPr wrap="square">
            <a:spAutoFit/>
          </a:bodyPr>
          <a:lstStyle/>
          <a:p>
            <a:r>
              <a:rPr lang="en-US" dirty="0"/>
              <a:t>The goal of optimization is to find W that minimizes the loss function.</a:t>
            </a:r>
          </a:p>
        </p:txBody>
      </p:sp>
      <p:sp>
        <p:nvSpPr>
          <p:cNvPr id="4" name="Rectangle 3"/>
          <p:cNvSpPr/>
          <p:nvPr/>
        </p:nvSpPr>
        <p:spPr>
          <a:xfrm>
            <a:off x="357186" y="2177088"/>
            <a:ext cx="8505826" cy="3885679"/>
          </a:xfrm>
          <a:prstGeom prst="rect">
            <a:avLst/>
          </a:prstGeom>
        </p:spPr>
        <p:txBody>
          <a:bodyPr wrap="square">
            <a:spAutoFit/>
          </a:bodyPr>
          <a:lstStyle/>
          <a:p>
            <a:r>
              <a:rPr lang="en-US" sz="1600" b="1" dirty="0">
                <a:solidFill>
                  <a:srgbClr val="00B0F0"/>
                </a:solidFill>
              </a:rPr>
              <a:t>Strategy #1: </a:t>
            </a:r>
            <a:r>
              <a:rPr lang="en-US" sz="1600" dirty="0" smtClean="0"/>
              <a:t>Random search (</a:t>
            </a:r>
            <a:r>
              <a:rPr lang="en-US" sz="1600" dirty="0"/>
              <a:t>A first very bad idea </a:t>
            </a:r>
            <a:r>
              <a:rPr lang="en-US" sz="1600" dirty="0" smtClean="0"/>
              <a:t>solution)</a:t>
            </a:r>
          </a:p>
          <a:p>
            <a:endParaRPr lang="en-US" sz="1600" dirty="0" smtClean="0"/>
          </a:p>
          <a:p>
            <a:pPr algn="just"/>
            <a:endParaRPr lang="en-US" sz="900" dirty="0" smtClean="0"/>
          </a:p>
          <a:p>
            <a:pPr algn="just">
              <a:lnSpc>
                <a:spcPct val="150000"/>
              </a:lnSpc>
            </a:pPr>
            <a:r>
              <a:rPr lang="en-US" sz="1600" dirty="0" smtClean="0"/>
              <a:t>Simply check </a:t>
            </a:r>
            <a:r>
              <a:rPr lang="en-US" sz="1600" dirty="0"/>
              <a:t>how good a given set of parameters </a:t>
            </a:r>
            <a:r>
              <a:rPr lang="en-US" sz="1600" b="1" dirty="0"/>
              <a:t>W</a:t>
            </a:r>
            <a:r>
              <a:rPr lang="en-US" sz="1600" dirty="0"/>
              <a:t> is, the first (very bad) idea that may come to mind is to simply try out many different random weights and keep track of what works best</a:t>
            </a:r>
            <a:r>
              <a:rPr lang="en-US" sz="1600" dirty="0" smtClean="0"/>
              <a:t>. After trying  </a:t>
            </a:r>
            <a:r>
              <a:rPr lang="en-US" sz="1600" dirty="0"/>
              <a:t>out several random weight vectors </a:t>
            </a:r>
            <a:r>
              <a:rPr lang="en-US" sz="1600" b="1" dirty="0"/>
              <a:t>W</a:t>
            </a:r>
            <a:r>
              <a:rPr lang="en-US" sz="1600" dirty="0"/>
              <a:t>, </a:t>
            </a:r>
            <a:r>
              <a:rPr lang="en-US" sz="1600" dirty="0" smtClean="0"/>
              <a:t>some </a:t>
            </a:r>
            <a:r>
              <a:rPr lang="en-US" sz="1600" dirty="0"/>
              <a:t>of them </a:t>
            </a:r>
            <a:r>
              <a:rPr lang="en-US" sz="1600" dirty="0" smtClean="0"/>
              <a:t>would work </a:t>
            </a:r>
            <a:r>
              <a:rPr lang="en-US" sz="1600" dirty="0"/>
              <a:t>better than others. We can take the best weights </a:t>
            </a:r>
            <a:r>
              <a:rPr lang="en-US" sz="1600" b="1" dirty="0"/>
              <a:t>W</a:t>
            </a:r>
            <a:r>
              <a:rPr lang="en-US" sz="1600" dirty="0"/>
              <a:t> found by this search and try it out on the test </a:t>
            </a:r>
            <a:r>
              <a:rPr lang="en-US" sz="1600" dirty="0" smtClean="0"/>
              <a:t>set.</a:t>
            </a:r>
          </a:p>
          <a:p>
            <a:pPr>
              <a:lnSpc>
                <a:spcPct val="150000"/>
              </a:lnSpc>
            </a:pPr>
            <a:endParaRPr lang="en-US" sz="900" dirty="0"/>
          </a:p>
          <a:p>
            <a:pPr algn="just">
              <a:lnSpc>
                <a:spcPct val="150000"/>
              </a:lnSpc>
            </a:pPr>
            <a:r>
              <a:rPr lang="en-US" sz="1600" dirty="0"/>
              <a:t>With the best W this would give an accuracy of about </a:t>
            </a:r>
            <a:r>
              <a:rPr lang="en-US" sz="1600" b="1" dirty="0">
                <a:solidFill>
                  <a:srgbClr val="FF0000"/>
                </a:solidFill>
              </a:rPr>
              <a:t>15.5%</a:t>
            </a:r>
            <a:r>
              <a:rPr lang="en-US" sz="1600" dirty="0"/>
              <a:t>  after 1000 iterations. Given that guessing classes completely at random achieves only </a:t>
            </a:r>
            <a:r>
              <a:rPr lang="en-US" sz="1600" b="1" dirty="0">
                <a:solidFill>
                  <a:srgbClr val="FF0000"/>
                </a:solidFill>
              </a:rPr>
              <a:t>10%</a:t>
            </a:r>
            <a:r>
              <a:rPr lang="en-US" sz="1600" dirty="0"/>
              <a:t>,( 10 classes)  that’s not a very bad outcome for a such a brain-dead random search solution!</a:t>
            </a:r>
          </a:p>
        </p:txBody>
      </p:sp>
      <p:sp>
        <p:nvSpPr>
          <p:cNvPr id="6" name="Rectangle 5"/>
          <p:cNvSpPr/>
          <p:nvPr/>
        </p:nvSpPr>
        <p:spPr>
          <a:xfrm>
            <a:off x="247650" y="5728811"/>
            <a:ext cx="8505825" cy="338554"/>
          </a:xfrm>
          <a:prstGeom prst="rect">
            <a:avLst/>
          </a:prstGeom>
        </p:spPr>
        <p:txBody>
          <a:bodyPr wrap="square">
            <a:spAutoFit/>
          </a:bodyPr>
          <a:lstStyle/>
          <a:p>
            <a:r>
              <a:rPr lang="en-US" sz="1600" dirty="0" smtClean="0"/>
              <a:t>.</a:t>
            </a:r>
            <a:endParaRPr lang="en-US" sz="1600" dirty="0"/>
          </a:p>
        </p:txBody>
      </p:sp>
    </p:spTree>
    <p:extLst>
      <p:ext uri="{BB962C8B-B14F-4D97-AF65-F5344CB8AC3E}">
        <p14:creationId xmlns:p14="http://schemas.microsoft.com/office/powerpoint/2010/main" val="55900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Optimization</a:t>
            </a:r>
            <a:r>
              <a:rPr lang="en-US" dirty="0" smtClean="0"/>
              <a:t> </a:t>
            </a:r>
            <a:endParaRPr lang="en-US" dirty="0"/>
          </a:p>
        </p:txBody>
      </p:sp>
      <p:sp>
        <p:nvSpPr>
          <p:cNvPr id="3" name="Rectangle 2"/>
          <p:cNvSpPr/>
          <p:nvPr/>
        </p:nvSpPr>
        <p:spPr>
          <a:xfrm>
            <a:off x="638175" y="1203424"/>
            <a:ext cx="8124826" cy="2092881"/>
          </a:xfrm>
          <a:prstGeom prst="rect">
            <a:avLst/>
          </a:prstGeom>
        </p:spPr>
        <p:txBody>
          <a:bodyPr wrap="square">
            <a:spAutoFit/>
          </a:bodyPr>
          <a:lstStyle/>
          <a:p>
            <a:r>
              <a:rPr lang="en-US" sz="1600" b="1" dirty="0">
                <a:solidFill>
                  <a:srgbClr val="00B0F0"/>
                </a:solidFill>
              </a:rPr>
              <a:t>Strategy #2: </a:t>
            </a:r>
            <a:r>
              <a:rPr lang="en-US" sz="1600" dirty="0"/>
              <a:t>Random Local </a:t>
            </a:r>
            <a:r>
              <a:rPr lang="en-US" sz="1600" dirty="0" smtClean="0"/>
              <a:t>Search</a:t>
            </a:r>
          </a:p>
          <a:p>
            <a:endParaRPr lang="en-US" sz="1600" dirty="0" smtClean="0"/>
          </a:p>
          <a:p>
            <a:pPr algn="just"/>
            <a:r>
              <a:rPr lang="en-US" sz="1600" dirty="0"/>
              <a:t>Start with random weights and iteratively refine them over time to get lower loss.</a:t>
            </a:r>
          </a:p>
          <a:p>
            <a:pPr algn="just"/>
            <a:endParaRPr lang="en-US" sz="900" dirty="0"/>
          </a:p>
          <a:p>
            <a:pPr algn="just"/>
            <a:r>
              <a:rPr lang="en-US" sz="1600" dirty="0"/>
              <a:t>Start out with a random W, generate </a:t>
            </a:r>
            <a:r>
              <a:rPr lang="en-US" sz="1600" b="1" dirty="0">
                <a:solidFill>
                  <a:srgbClr val="FF0000"/>
                </a:solidFill>
              </a:rPr>
              <a:t>random perturbations</a:t>
            </a:r>
            <a:r>
              <a:rPr lang="en-US" sz="1600" dirty="0"/>
              <a:t> </a:t>
            </a:r>
            <a:r>
              <a:rPr lang="en-US" sz="1600" dirty="0" err="1"/>
              <a:t>δW</a:t>
            </a:r>
            <a:r>
              <a:rPr lang="en-US" sz="1600" dirty="0"/>
              <a:t> to it and if the loss at the perturbed </a:t>
            </a:r>
            <a:r>
              <a:rPr lang="en-US" sz="1600" dirty="0" err="1"/>
              <a:t>W+δW</a:t>
            </a:r>
            <a:r>
              <a:rPr lang="en-US" sz="1600" dirty="0"/>
              <a:t> is lower, we will perform an update the weight.</a:t>
            </a:r>
          </a:p>
          <a:p>
            <a:pPr algn="just"/>
            <a:endParaRPr lang="en-US" sz="900" dirty="0"/>
          </a:p>
          <a:p>
            <a:pPr algn="just"/>
            <a:r>
              <a:rPr lang="en-US" sz="1600" dirty="0"/>
              <a:t>After 1000 iterations, this approach achieves test set classification accuracy of </a:t>
            </a:r>
            <a:r>
              <a:rPr lang="en-US" sz="1600" b="1" dirty="0">
                <a:solidFill>
                  <a:srgbClr val="FF0000"/>
                </a:solidFill>
              </a:rPr>
              <a:t>21.4%</a:t>
            </a:r>
            <a:r>
              <a:rPr lang="en-US" sz="1600" dirty="0"/>
              <a:t>. This is better, but still wasteful and computationally expensive</a:t>
            </a:r>
          </a:p>
        </p:txBody>
      </p:sp>
      <p:sp>
        <p:nvSpPr>
          <p:cNvPr id="4" name="Rectangle 3"/>
          <p:cNvSpPr/>
          <p:nvPr/>
        </p:nvSpPr>
        <p:spPr>
          <a:xfrm>
            <a:off x="1763311" y="3570329"/>
            <a:ext cx="4833939" cy="1169551"/>
          </a:xfrm>
          <a:prstGeom prst="rect">
            <a:avLst/>
          </a:prstGeom>
        </p:spPr>
        <p:txBody>
          <a:bodyPr wrap="square">
            <a:spAutoFit/>
          </a:bodyPr>
          <a:lstStyle/>
          <a:p>
            <a:pPr algn="just"/>
            <a:r>
              <a:rPr lang="en-US" sz="1400" dirty="0" smtClean="0"/>
              <a:t>Think </a:t>
            </a:r>
            <a:r>
              <a:rPr lang="en-US" sz="1400" dirty="0"/>
              <a:t>of yourself as hiking on a hilly terrain with a blindfold on, and trying to reach the bottom. In the example of CIFAR-10, the hills are 30,730-dimensional, since the dimensions of W are 3073 x 10. At every point on the hill we achieve a particular loss (the height of the terrain).</a:t>
            </a:r>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2761" y="3486666"/>
            <a:ext cx="1900240" cy="1264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64354" y="5197338"/>
            <a:ext cx="4572000" cy="830997"/>
          </a:xfrm>
          <a:prstGeom prst="rect">
            <a:avLst/>
          </a:prstGeom>
        </p:spPr>
        <p:txBody>
          <a:bodyPr>
            <a:spAutoFit/>
          </a:bodyPr>
          <a:lstStyle/>
          <a:p>
            <a:pPr algn="just"/>
            <a:r>
              <a:rPr lang="en-US" sz="1600" dirty="0">
                <a:solidFill>
                  <a:srgbClr val="000000"/>
                </a:solidFill>
                <a:latin typeface="Roboto"/>
              </a:rPr>
              <a:t>The first strategy you may think of is to try to extend one foot in a </a:t>
            </a:r>
            <a:r>
              <a:rPr lang="en-US" sz="1600" b="1" dirty="0">
                <a:solidFill>
                  <a:srgbClr val="FF0000"/>
                </a:solidFill>
                <a:latin typeface="Roboto"/>
              </a:rPr>
              <a:t>random direction </a:t>
            </a:r>
            <a:r>
              <a:rPr lang="en-US" sz="1600" dirty="0">
                <a:solidFill>
                  <a:srgbClr val="000000"/>
                </a:solidFill>
                <a:latin typeface="Roboto"/>
              </a:rPr>
              <a:t>and then take a step only if it </a:t>
            </a:r>
            <a:r>
              <a:rPr lang="en-US" sz="1600" b="1" dirty="0">
                <a:solidFill>
                  <a:srgbClr val="FF0000"/>
                </a:solidFill>
                <a:latin typeface="Roboto"/>
              </a:rPr>
              <a:t>leads downhill</a:t>
            </a:r>
            <a:r>
              <a:rPr lang="en-US" sz="1600" dirty="0">
                <a:solidFill>
                  <a:srgbClr val="000000"/>
                </a:solidFill>
                <a:latin typeface="Roboto"/>
              </a:rPr>
              <a:t>.</a:t>
            </a:r>
            <a:endParaRPr lang="en-US" sz="1600"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6162" y="5003236"/>
            <a:ext cx="216217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52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Optimization</a:t>
            </a:r>
          </a:p>
        </p:txBody>
      </p:sp>
      <p:sp>
        <p:nvSpPr>
          <p:cNvPr id="3" name="Rectangle 2"/>
          <p:cNvSpPr/>
          <p:nvPr/>
        </p:nvSpPr>
        <p:spPr>
          <a:xfrm>
            <a:off x="723333" y="1139309"/>
            <a:ext cx="7944417" cy="1492716"/>
          </a:xfrm>
          <a:prstGeom prst="rect">
            <a:avLst/>
          </a:prstGeom>
        </p:spPr>
        <p:txBody>
          <a:bodyPr wrap="square">
            <a:spAutoFit/>
          </a:bodyPr>
          <a:lstStyle/>
          <a:p>
            <a:r>
              <a:rPr lang="en-US" sz="1600" b="1" dirty="0">
                <a:solidFill>
                  <a:srgbClr val="00B0F0"/>
                </a:solidFill>
              </a:rPr>
              <a:t>Strategy #3:</a:t>
            </a:r>
            <a:r>
              <a:rPr lang="en-US" sz="1600" dirty="0">
                <a:solidFill>
                  <a:srgbClr val="00B0F0"/>
                </a:solidFill>
              </a:rPr>
              <a:t> </a:t>
            </a:r>
            <a:r>
              <a:rPr lang="en-US" sz="1600" dirty="0"/>
              <a:t>Following the </a:t>
            </a:r>
            <a:r>
              <a:rPr lang="en-US" sz="1600" dirty="0" smtClean="0"/>
              <a:t>Gradient</a:t>
            </a:r>
          </a:p>
          <a:p>
            <a:endParaRPr lang="en-US" sz="900" dirty="0" smtClean="0"/>
          </a:p>
          <a:p>
            <a:r>
              <a:rPr lang="en-US" sz="1600" dirty="0" smtClean="0"/>
              <a:t>In random Local Search strategy randomly search  for good direction to minimize the loss. We </a:t>
            </a:r>
            <a:r>
              <a:rPr lang="en-US" sz="1600" dirty="0"/>
              <a:t>can compute the </a:t>
            </a:r>
            <a:r>
              <a:rPr lang="en-US" sz="1600" i="1" dirty="0"/>
              <a:t>best</a:t>
            </a:r>
            <a:r>
              <a:rPr lang="en-US" sz="1600" dirty="0"/>
              <a:t> direction along which we should change our weight vector that is mathematically guaranteed to be the direction of the steepest </a:t>
            </a:r>
            <a:r>
              <a:rPr lang="en-US" sz="1600" dirty="0" smtClean="0"/>
              <a:t>descend.</a:t>
            </a:r>
          </a:p>
          <a:p>
            <a:r>
              <a:rPr lang="en-US" sz="1600" dirty="0"/>
              <a:t>This direction will be related to the </a:t>
            </a:r>
            <a:r>
              <a:rPr lang="en-US" sz="1600" b="1" dirty="0"/>
              <a:t>gradient</a:t>
            </a:r>
            <a:r>
              <a:rPr lang="en-US" sz="1600" dirty="0"/>
              <a:t> of the loss function. </a:t>
            </a:r>
          </a:p>
        </p:txBody>
      </p:sp>
      <p:sp>
        <p:nvSpPr>
          <p:cNvPr id="4" name="Rectangle 3"/>
          <p:cNvSpPr/>
          <p:nvPr/>
        </p:nvSpPr>
        <p:spPr>
          <a:xfrm>
            <a:off x="697791" y="2746325"/>
            <a:ext cx="5401243" cy="861774"/>
          </a:xfrm>
          <a:prstGeom prst="rect">
            <a:avLst/>
          </a:prstGeom>
        </p:spPr>
        <p:txBody>
          <a:bodyPr wrap="square">
            <a:spAutoFit/>
          </a:bodyPr>
          <a:lstStyle/>
          <a:p>
            <a:pPr algn="just"/>
            <a:r>
              <a:rPr lang="en-US" sz="1600" dirty="0" smtClean="0">
                <a:solidFill>
                  <a:srgbClr val="000000"/>
                </a:solidFill>
                <a:latin typeface="Roboto"/>
              </a:rPr>
              <a:t>In </a:t>
            </a:r>
            <a:r>
              <a:rPr lang="en-US" sz="1600" dirty="0">
                <a:solidFill>
                  <a:srgbClr val="000000"/>
                </a:solidFill>
                <a:latin typeface="Roboto"/>
              </a:rPr>
              <a:t>our hiking analogy, this approach roughly corresponds to feeling the slope of the hill below our feet and stepping down the direction that </a:t>
            </a:r>
            <a:r>
              <a:rPr lang="en-US" sz="1600" b="1" dirty="0">
                <a:solidFill>
                  <a:srgbClr val="FF0000"/>
                </a:solidFill>
                <a:latin typeface="Roboto"/>
              </a:rPr>
              <a:t>feels steepest</a:t>
            </a:r>
            <a:r>
              <a:rPr lang="en-US" dirty="0">
                <a:solidFill>
                  <a:srgbClr val="000000"/>
                </a:solidFill>
                <a:latin typeface="Roboto"/>
              </a:rPr>
              <a:t>.</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229" y="2632025"/>
            <a:ext cx="2044295" cy="97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16793" y="3764413"/>
            <a:ext cx="7268426" cy="830997"/>
          </a:xfrm>
          <a:prstGeom prst="rect">
            <a:avLst/>
          </a:prstGeom>
        </p:spPr>
        <p:txBody>
          <a:bodyPr wrap="square">
            <a:spAutoFit/>
          </a:bodyPr>
          <a:lstStyle/>
          <a:p>
            <a:r>
              <a:rPr lang="en-US" sz="1600" dirty="0"/>
              <a:t>In one-dimensional functions, the slope is the instantaneous rate of change of the function at any point you might be interested in</a:t>
            </a:r>
            <a:r>
              <a:rPr lang="en-US" sz="1600" dirty="0" smtClean="0"/>
              <a:t>. The </a:t>
            </a:r>
            <a:r>
              <a:rPr lang="en-US" sz="1600" dirty="0"/>
              <a:t>rate of change of the </a:t>
            </a:r>
            <a:r>
              <a:rPr lang="en-US" sz="1600" dirty="0" smtClean="0"/>
              <a:t>function is called as derivative of a function. </a:t>
            </a:r>
            <a:endParaRPr lang="en-US" sz="1600" dirty="0"/>
          </a:p>
        </p:txBody>
      </p:sp>
      <p:pic>
        <p:nvPicPr>
          <p:cNvPr id="297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37" y="4354432"/>
            <a:ext cx="18161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666038" y="4937460"/>
            <a:ext cx="8059001" cy="615553"/>
            <a:chOff x="666038" y="4937460"/>
            <a:chExt cx="8059001" cy="615553"/>
          </a:xfrm>
        </p:grpSpPr>
        <p:sp>
          <p:nvSpPr>
            <p:cNvPr id="7" name="Rectangle 6"/>
            <p:cNvSpPr/>
            <p:nvPr/>
          </p:nvSpPr>
          <p:spPr>
            <a:xfrm>
              <a:off x="666038" y="4937460"/>
              <a:ext cx="8059001" cy="615553"/>
            </a:xfrm>
            <a:prstGeom prst="rect">
              <a:avLst/>
            </a:prstGeom>
          </p:spPr>
          <p:txBody>
            <a:bodyPr wrap="square">
              <a:spAutoFit/>
            </a:bodyPr>
            <a:lstStyle/>
            <a:p>
              <a:r>
                <a:rPr lang="en-US" sz="1600" dirty="0" smtClean="0">
                  <a:solidFill>
                    <a:srgbClr val="000000"/>
                  </a:solidFill>
                  <a:latin typeface="Roboto"/>
                </a:rPr>
                <a:t>In </a:t>
              </a:r>
              <a:r>
                <a:rPr lang="en-US" sz="1600" dirty="0">
                  <a:solidFill>
                    <a:srgbClr val="000000"/>
                  </a:solidFill>
                  <a:latin typeface="Roboto"/>
                </a:rPr>
                <a:t>practice it often works better to compute the numeric gradient using the </a:t>
              </a:r>
              <a:r>
                <a:rPr lang="en-US" sz="1600" b="1" dirty="0">
                  <a:solidFill>
                    <a:srgbClr val="000000"/>
                  </a:solidFill>
                  <a:latin typeface="Roboto"/>
                </a:rPr>
                <a:t>centered difference formula</a:t>
              </a:r>
              <a:r>
                <a:rPr lang="en-US" dirty="0">
                  <a:solidFill>
                    <a:srgbClr val="000000"/>
                  </a:solidFill>
                  <a:latin typeface="Roboto"/>
                </a:rPr>
                <a:t>: </a:t>
              </a:r>
              <a:endParaRPr lang="en-US" dirty="0"/>
            </a:p>
          </p:txBody>
        </p:sp>
        <p:pic>
          <p:nvPicPr>
            <p:cNvPr id="29721"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992" y="5219637"/>
              <a:ext cx="23935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8"/>
          <p:cNvSpPr/>
          <p:nvPr/>
        </p:nvSpPr>
        <p:spPr>
          <a:xfrm>
            <a:off x="697791" y="5718690"/>
            <a:ext cx="7868217" cy="584775"/>
          </a:xfrm>
          <a:prstGeom prst="rect">
            <a:avLst/>
          </a:prstGeom>
        </p:spPr>
        <p:txBody>
          <a:bodyPr wrap="square">
            <a:spAutoFit/>
          </a:bodyPr>
          <a:lstStyle/>
          <a:p>
            <a:pPr algn="just"/>
            <a:r>
              <a:rPr lang="en-US" sz="1600" dirty="0" smtClean="0"/>
              <a:t>The </a:t>
            </a:r>
            <a:r>
              <a:rPr lang="en-US" sz="1600" dirty="0"/>
              <a:t>procedure of repeatedly evaluating the gradient and then performing a parameter update is called </a:t>
            </a:r>
            <a:r>
              <a:rPr lang="en-US" sz="1600" b="1" dirty="0">
                <a:solidFill>
                  <a:srgbClr val="FF0000"/>
                </a:solidFill>
              </a:rPr>
              <a:t>Gradient Descent.</a:t>
            </a:r>
          </a:p>
        </p:txBody>
      </p:sp>
    </p:spTree>
    <p:extLst>
      <p:ext uri="{BB962C8B-B14F-4D97-AF65-F5344CB8AC3E}">
        <p14:creationId xmlns:p14="http://schemas.microsoft.com/office/powerpoint/2010/main" val="14327339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4616"/>
            <a:ext cx="8229600" cy="792162"/>
          </a:xfrm>
        </p:spPr>
        <p:txBody>
          <a:bodyPr/>
          <a:lstStyle/>
          <a:p>
            <a:r>
              <a:rPr lang="en-US" sz="2800" dirty="0"/>
              <a:t>Backpropagation,</a:t>
            </a:r>
          </a:p>
        </p:txBody>
      </p:sp>
      <p:grpSp>
        <p:nvGrpSpPr>
          <p:cNvPr id="6" name="Group 5"/>
          <p:cNvGrpSpPr/>
          <p:nvPr/>
        </p:nvGrpSpPr>
        <p:grpSpPr>
          <a:xfrm>
            <a:off x="676275" y="1146513"/>
            <a:ext cx="8058150" cy="792897"/>
            <a:chOff x="676275" y="1146513"/>
            <a:chExt cx="8058150" cy="792897"/>
          </a:xfrm>
        </p:grpSpPr>
        <p:sp>
          <p:nvSpPr>
            <p:cNvPr id="4" name="Rectangle 3"/>
            <p:cNvSpPr/>
            <p:nvPr/>
          </p:nvSpPr>
          <p:spPr>
            <a:xfrm>
              <a:off x="676275" y="1146513"/>
              <a:ext cx="8058150" cy="723275"/>
            </a:xfrm>
            <a:prstGeom prst="rect">
              <a:avLst/>
            </a:prstGeom>
          </p:spPr>
          <p:txBody>
            <a:bodyPr wrap="square">
              <a:spAutoFit/>
            </a:bodyPr>
            <a:lstStyle/>
            <a:p>
              <a:r>
                <a:rPr lang="en-US" sz="1600" dirty="0"/>
                <a:t>Simple expressions and interpretation of the gradient</a:t>
              </a:r>
            </a:p>
            <a:p>
              <a:endParaRPr lang="en-US" sz="900" dirty="0"/>
            </a:p>
            <a:p>
              <a:r>
                <a:rPr lang="en-US" sz="1600" dirty="0" smtClean="0"/>
                <a:t>Consider </a:t>
              </a:r>
              <a:r>
                <a:rPr lang="en-US" sz="1600" dirty="0"/>
                <a:t>a simple multiplication function of two </a:t>
              </a:r>
              <a:r>
                <a:rPr lang="en-US" sz="1600" dirty="0" smtClean="0"/>
                <a:t>numbers </a:t>
              </a:r>
              <a:endParaRPr lang="en-US" sz="16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53660"/>
              <a:ext cx="9715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 name="Rectangle 6"/>
          <p:cNvSpPr/>
          <p:nvPr/>
        </p:nvSpPr>
        <p:spPr>
          <a:xfrm>
            <a:off x="676275" y="1915986"/>
            <a:ext cx="8143875" cy="338554"/>
          </a:xfrm>
          <a:prstGeom prst="rect">
            <a:avLst/>
          </a:prstGeom>
        </p:spPr>
        <p:txBody>
          <a:bodyPr wrap="square">
            <a:spAutoFit/>
          </a:bodyPr>
          <a:lstStyle/>
          <a:p>
            <a:r>
              <a:rPr lang="en-US" sz="1600" dirty="0"/>
              <a:t>It is a matter of simple calculus to derive the partial derivative for either input:</a:t>
            </a:r>
          </a:p>
        </p:txBody>
      </p:sp>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295" y="2254540"/>
            <a:ext cx="3777005" cy="492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76275" y="2737944"/>
            <a:ext cx="8267700" cy="584775"/>
          </a:xfrm>
          <a:prstGeom prst="rect">
            <a:avLst/>
          </a:prstGeom>
        </p:spPr>
        <p:txBody>
          <a:bodyPr wrap="square">
            <a:spAutoFit/>
          </a:bodyPr>
          <a:lstStyle/>
          <a:p>
            <a:pPr algn="just"/>
            <a:r>
              <a:rPr lang="en-US" sz="1600" b="1" dirty="0">
                <a:solidFill>
                  <a:srgbClr val="000000"/>
                </a:solidFill>
                <a:latin typeface="Roboto"/>
              </a:rPr>
              <a:t>Interpretation</a:t>
            </a:r>
            <a:r>
              <a:rPr lang="en-US" sz="1600" dirty="0">
                <a:solidFill>
                  <a:srgbClr val="000000"/>
                </a:solidFill>
                <a:latin typeface="Roboto"/>
              </a:rPr>
              <a:t>. </a:t>
            </a:r>
            <a:r>
              <a:rPr lang="en-US" sz="1600" dirty="0" smtClean="0">
                <a:solidFill>
                  <a:srgbClr val="000000"/>
                </a:solidFill>
                <a:latin typeface="Roboto"/>
              </a:rPr>
              <a:t>Actually Derivatives indicate </a:t>
            </a:r>
            <a:r>
              <a:rPr lang="en-US" sz="1600" dirty="0">
                <a:solidFill>
                  <a:srgbClr val="000000"/>
                </a:solidFill>
                <a:latin typeface="Roboto"/>
              </a:rPr>
              <a:t>the rate of change of a function with respect to that variable surrounding an infinitesimally small region near a particular point:</a:t>
            </a:r>
            <a:endParaRPr lang="en-US" sz="1600" dirty="0"/>
          </a:p>
        </p:txBody>
      </p:sp>
      <p:sp>
        <p:nvSpPr>
          <p:cNvPr id="10" name="Rectangle 9"/>
          <p:cNvSpPr/>
          <p:nvPr/>
        </p:nvSpPr>
        <p:spPr>
          <a:xfrm>
            <a:off x="676274" y="3857576"/>
            <a:ext cx="8143875" cy="830997"/>
          </a:xfrm>
          <a:prstGeom prst="rect">
            <a:avLst/>
          </a:prstGeom>
        </p:spPr>
        <p:txBody>
          <a:bodyPr wrap="square">
            <a:spAutoFit/>
          </a:bodyPr>
          <a:lstStyle/>
          <a:p>
            <a:pPr algn="just"/>
            <a:r>
              <a:rPr lang="en-US" sz="1600" dirty="0" smtClean="0"/>
              <a:t>When </a:t>
            </a:r>
            <a:r>
              <a:rPr lang="en-US" sz="1600" dirty="0"/>
              <a:t>h is very small, then the function is well-approximated by a straight line, and the derivative is its slope. In other words, the derivative on each variable tells you the sensitivity of the whole expression on its value. </a:t>
            </a:r>
          </a:p>
        </p:txBody>
      </p:sp>
      <p:sp>
        <p:nvSpPr>
          <p:cNvPr id="18" name="TextBox 17"/>
          <p:cNvSpPr txBox="1"/>
          <p:nvPr/>
        </p:nvSpPr>
        <p:spPr>
          <a:xfrm>
            <a:off x="676274" y="4772025"/>
            <a:ext cx="8058150" cy="1077218"/>
          </a:xfrm>
          <a:prstGeom prst="rect">
            <a:avLst/>
          </a:prstGeom>
          <a:noFill/>
        </p:spPr>
        <p:txBody>
          <a:bodyPr wrap="square" rtlCol="0">
            <a:spAutoFit/>
          </a:bodyPr>
          <a:lstStyle/>
          <a:p>
            <a:pPr algn="just"/>
            <a:r>
              <a:rPr lang="en-US" sz="1600" dirty="0" smtClean="0">
                <a:solidFill>
                  <a:schemeClr val="tx2">
                    <a:lumMod val="50000"/>
                  </a:schemeClr>
                </a:solidFill>
              </a:rPr>
              <a:t>Fore example if  x= 4 and y =3 then f(</a:t>
            </a:r>
            <a:r>
              <a:rPr lang="en-US" sz="1600" dirty="0" err="1" smtClean="0">
                <a:solidFill>
                  <a:schemeClr val="tx2">
                    <a:lumMod val="50000"/>
                  </a:schemeClr>
                </a:solidFill>
              </a:rPr>
              <a:t>x,y</a:t>
            </a:r>
            <a:r>
              <a:rPr lang="en-US" sz="1600" dirty="0" smtClean="0">
                <a:solidFill>
                  <a:schemeClr val="tx2">
                    <a:lumMod val="50000"/>
                  </a:schemeClr>
                </a:solidFill>
              </a:rPr>
              <a:t>) =-12, and the derivative </a:t>
            </a:r>
            <a:r>
              <a:rPr lang="en-US" sz="1600" dirty="0" err="1" smtClean="0">
                <a:solidFill>
                  <a:schemeClr val="tx2">
                    <a:lumMod val="50000"/>
                  </a:schemeClr>
                </a:solidFill>
              </a:rPr>
              <a:t>wrt</a:t>
            </a:r>
            <a:r>
              <a:rPr lang="en-US" sz="1600" dirty="0" smtClean="0">
                <a:solidFill>
                  <a:schemeClr val="tx2">
                    <a:lumMod val="50000"/>
                  </a:schemeClr>
                </a:solidFill>
              </a:rPr>
              <a:t> x (</a:t>
            </a:r>
            <a:r>
              <a:rPr lang="en-US" sz="1600" dirty="0" err="1" smtClean="0">
                <a:solidFill>
                  <a:schemeClr val="tx2">
                    <a:lumMod val="50000"/>
                  </a:schemeClr>
                </a:solidFill>
              </a:rPr>
              <a:t>df</a:t>
            </a:r>
            <a:r>
              <a:rPr lang="en-US" sz="1600" dirty="0" smtClean="0">
                <a:solidFill>
                  <a:schemeClr val="tx2">
                    <a:lumMod val="50000"/>
                  </a:schemeClr>
                </a:solidFill>
              </a:rPr>
              <a:t>/</a:t>
            </a:r>
            <a:r>
              <a:rPr lang="en-US" sz="1600" dirty="0" err="1" smtClean="0">
                <a:solidFill>
                  <a:schemeClr val="tx2">
                    <a:lumMod val="50000"/>
                  </a:schemeClr>
                </a:solidFill>
              </a:rPr>
              <a:t>dfx</a:t>
            </a:r>
            <a:r>
              <a:rPr lang="en-US" sz="1600" dirty="0" smtClean="0">
                <a:solidFill>
                  <a:schemeClr val="tx2">
                    <a:lumMod val="50000"/>
                  </a:schemeClr>
                </a:solidFill>
              </a:rPr>
              <a:t>) =-3. This tells us that if we were to increase the value of this variable by a tiny amount the effect of the whole expression would be to decrease it and by amount three times the amount.  This can be see by rearranging the above equation as</a:t>
            </a:r>
          </a:p>
        </p:txBody>
      </p:sp>
      <p:grpSp>
        <p:nvGrpSpPr>
          <p:cNvPr id="12" name="Group 11"/>
          <p:cNvGrpSpPr/>
          <p:nvPr/>
        </p:nvGrpSpPr>
        <p:grpSpPr>
          <a:xfrm>
            <a:off x="2764997" y="3308174"/>
            <a:ext cx="4631165" cy="547895"/>
            <a:chOff x="2764997" y="3308174"/>
            <a:chExt cx="4631165" cy="547895"/>
          </a:xfrm>
        </p:grpSpPr>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4997" y="3308174"/>
              <a:ext cx="2138791" cy="54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87" y="3341769"/>
              <a:ext cx="2314575" cy="41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837906" y="3427007"/>
              <a:ext cx="230187" cy="307777"/>
            </a:xfrm>
            <a:prstGeom prst="rect">
              <a:avLst/>
            </a:prstGeom>
            <a:noFill/>
          </p:spPr>
          <p:txBody>
            <a:bodyPr wrap="square" rtlCol="0">
              <a:spAutoFit/>
            </a:bodyPr>
            <a:lstStyle/>
            <a:p>
              <a:r>
                <a:rPr lang="en-US" sz="1400" dirty="0" smtClean="0">
                  <a:solidFill>
                    <a:schemeClr val="tx2">
                      <a:lumMod val="50000"/>
                    </a:schemeClr>
                  </a:solidFill>
                </a:rPr>
                <a:t>=</a:t>
              </a:r>
            </a:p>
          </p:txBody>
        </p:sp>
      </p:grpSp>
      <p:sp>
        <p:nvSpPr>
          <p:cNvPr id="13" name="Rectangle 12"/>
          <p:cNvSpPr/>
          <p:nvPr/>
        </p:nvSpPr>
        <p:spPr>
          <a:xfrm>
            <a:off x="476249" y="5909101"/>
            <a:ext cx="8458199" cy="338554"/>
          </a:xfrm>
          <a:prstGeom prst="rect">
            <a:avLst/>
          </a:prstGeom>
        </p:spPr>
        <p:txBody>
          <a:bodyPr wrap="square">
            <a:spAutoFit/>
          </a:bodyPr>
          <a:lstStyle/>
          <a:p>
            <a:r>
              <a:rPr lang="en-US" sz="1600" i="1" dirty="0">
                <a:solidFill>
                  <a:srgbClr val="FF0000"/>
                </a:solidFill>
              </a:rPr>
              <a:t>The derivative on each variable tells you the sensitivity of the whole expression on its value</a:t>
            </a:r>
            <a:r>
              <a:rPr lang="en-US" sz="1600" i="1" dirty="0">
                <a:solidFill>
                  <a:srgbClr val="000000"/>
                </a:solidFill>
              </a:rPr>
              <a:t>.</a:t>
            </a:r>
            <a:endParaRPr lang="en-US" sz="1600" dirty="0"/>
          </a:p>
        </p:txBody>
      </p:sp>
    </p:spTree>
    <p:extLst>
      <p:ext uri="{BB962C8B-B14F-4D97-AF65-F5344CB8AC3E}">
        <p14:creationId xmlns:p14="http://schemas.microsoft.com/office/powerpoint/2010/main" val="3829742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Compound expressions with chain </a:t>
            </a:r>
            <a:r>
              <a:rPr lang="en-US" sz="2800" dirty="0" smtClean="0"/>
              <a:t>rule</a:t>
            </a:r>
            <a:endParaRPr lang="en-US" sz="2800" dirty="0"/>
          </a:p>
        </p:txBody>
      </p:sp>
      <p:sp>
        <p:nvSpPr>
          <p:cNvPr id="4" name="Rectangle 3"/>
          <p:cNvSpPr/>
          <p:nvPr/>
        </p:nvSpPr>
        <p:spPr>
          <a:xfrm>
            <a:off x="1170071" y="1413094"/>
            <a:ext cx="6207494" cy="1754326"/>
          </a:xfrm>
          <a:prstGeom prst="rect">
            <a:avLst/>
          </a:prstGeom>
        </p:spPr>
        <p:txBody>
          <a:bodyPr wrap="square">
            <a:spAutoFit/>
          </a:bodyPr>
          <a:lstStyle/>
          <a:p>
            <a:r>
              <a:rPr lang="en-US" dirty="0" smtClean="0"/>
              <a:t>Consider the expression f(</a:t>
            </a:r>
            <a:r>
              <a:rPr lang="en-US" dirty="0" err="1" smtClean="0"/>
              <a:t>x,y,z</a:t>
            </a:r>
            <a:r>
              <a:rPr lang="en-US" dirty="0" smtClean="0"/>
              <a:t>) = (</a:t>
            </a:r>
            <a:r>
              <a:rPr lang="en-US" dirty="0" err="1" smtClean="0"/>
              <a:t>x+y</a:t>
            </a:r>
            <a:r>
              <a:rPr lang="en-US" dirty="0" smtClean="0"/>
              <a:t>) z</a:t>
            </a:r>
          </a:p>
          <a:p>
            <a:endParaRPr lang="en-US" dirty="0"/>
          </a:p>
          <a:p>
            <a:r>
              <a:rPr lang="en-US" dirty="0" smtClean="0"/>
              <a:t>              Let  q=(</a:t>
            </a:r>
            <a:r>
              <a:rPr lang="en-US" dirty="0" err="1" smtClean="0"/>
              <a:t>x+y</a:t>
            </a:r>
            <a:r>
              <a:rPr lang="en-US" dirty="0" smtClean="0"/>
              <a:t>)   then f= </a:t>
            </a:r>
            <a:r>
              <a:rPr lang="en-US" dirty="0" err="1" smtClean="0"/>
              <a:t>qz</a:t>
            </a:r>
            <a:endParaRPr lang="en-US" dirty="0" smtClean="0"/>
          </a:p>
          <a:p>
            <a:endParaRPr lang="en-US" dirty="0"/>
          </a:p>
          <a:p>
            <a:r>
              <a:rPr lang="en-US" dirty="0" smtClean="0"/>
              <a:t>              </a:t>
            </a:r>
            <a:r>
              <a:rPr lang="en-US" dirty="0" err="1" smtClean="0"/>
              <a:t>df</a:t>
            </a:r>
            <a:r>
              <a:rPr lang="en-US" dirty="0" smtClean="0"/>
              <a:t>/</a:t>
            </a:r>
            <a:r>
              <a:rPr lang="en-US" dirty="0" err="1" smtClean="0"/>
              <a:t>dq</a:t>
            </a:r>
            <a:r>
              <a:rPr lang="en-US" dirty="0" smtClean="0"/>
              <a:t> =  z  and </a:t>
            </a:r>
          </a:p>
          <a:p>
            <a:r>
              <a:rPr lang="en-US" dirty="0" smtClean="0"/>
              <a:t>              </a:t>
            </a:r>
            <a:r>
              <a:rPr lang="en-US" dirty="0" err="1" smtClean="0"/>
              <a:t>df</a:t>
            </a:r>
            <a:r>
              <a:rPr lang="en-US" dirty="0" smtClean="0"/>
              <a:t>/</a:t>
            </a:r>
            <a:r>
              <a:rPr lang="en-US" dirty="0" err="1" smtClean="0"/>
              <a:t>fz</a:t>
            </a:r>
            <a:r>
              <a:rPr lang="en-US" dirty="0" smtClean="0"/>
              <a:t>  =  q =   but q= (</a:t>
            </a:r>
            <a:r>
              <a:rPr lang="en-US" dirty="0" err="1" smtClean="0"/>
              <a:t>x+Y</a:t>
            </a:r>
            <a:r>
              <a:rPr lang="en-US" dirty="0" smtClean="0"/>
              <a:t>) =&gt; </a:t>
            </a:r>
            <a:r>
              <a:rPr lang="en-US" dirty="0" err="1" smtClean="0"/>
              <a:t>dq</a:t>
            </a:r>
            <a:r>
              <a:rPr lang="en-US" dirty="0" smtClean="0"/>
              <a:t>/dx=1, </a:t>
            </a:r>
            <a:r>
              <a:rPr lang="en-US" dirty="0" err="1" smtClean="0"/>
              <a:t>dq</a:t>
            </a:r>
            <a:r>
              <a:rPr lang="en-US" dirty="0" smtClean="0"/>
              <a:t>/</a:t>
            </a:r>
            <a:r>
              <a:rPr lang="en-US" dirty="0" err="1" smtClean="0"/>
              <a:t>dy</a:t>
            </a:r>
            <a:r>
              <a:rPr lang="en-US" dirty="0" smtClean="0"/>
              <a:t> =1 </a:t>
            </a:r>
            <a:endParaRPr lang="en-US" dirty="0"/>
          </a:p>
        </p:txBody>
      </p:sp>
      <p:grpSp>
        <p:nvGrpSpPr>
          <p:cNvPr id="5" name="Group 4"/>
          <p:cNvGrpSpPr/>
          <p:nvPr/>
        </p:nvGrpSpPr>
        <p:grpSpPr>
          <a:xfrm>
            <a:off x="2899724" y="3480236"/>
            <a:ext cx="2928256" cy="627240"/>
            <a:chOff x="1774455" y="3216464"/>
            <a:chExt cx="2928256" cy="627240"/>
          </a:xfrm>
        </p:grpSpPr>
        <p:sp>
          <p:nvSpPr>
            <p:cNvPr id="6" name="Rectangle 5"/>
            <p:cNvSpPr/>
            <p:nvPr/>
          </p:nvSpPr>
          <p:spPr>
            <a:xfrm>
              <a:off x="1774455" y="3360807"/>
              <a:ext cx="1374094" cy="338554"/>
            </a:xfrm>
            <a:prstGeom prst="rect">
              <a:avLst/>
            </a:prstGeom>
          </p:spPr>
          <p:txBody>
            <a:bodyPr wrap="none">
              <a:spAutoFit/>
            </a:bodyPr>
            <a:lstStyle/>
            <a:p>
              <a:r>
                <a:rPr lang="en-US" sz="1600" dirty="0" smtClean="0"/>
                <a:t>Chain Rule =</a:t>
              </a:r>
              <a:endParaRPr lang="en-US" sz="1600" dirty="0"/>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8549" y="3216464"/>
              <a:ext cx="1554162" cy="62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p:cNvSpPr/>
          <p:nvPr/>
        </p:nvSpPr>
        <p:spPr>
          <a:xfrm>
            <a:off x="895350" y="4633436"/>
            <a:ext cx="7600949" cy="1338828"/>
          </a:xfrm>
          <a:prstGeom prst="rect">
            <a:avLst/>
          </a:prstGeom>
        </p:spPr>
        <p:txBody>
          <a:bodyPr wrap="square">
            <a:spAutoFit/>
          </a:bodyPr>
          <a:lstStyle/>
          <a:p>
            <a:pPr algn="just">
              <a:lnSpc>
                <a:spcPct val="150000"/>
              </a:lnSpc>
            </a:pPr>
            <a:r>
              <a:rPr lang="en-US" dirty="0"/>
              <a:t>At the end we are left with the gradient in the variables [</a:t>
            </a:r>
            <a:r>
              <a:rPr lang="en-US" dirty="0" err="1" smtClean="0"/>
              <a:t>df</a:t>
            </a:r>
            <a:r>
              <a:rPr lang="en-US" dirty="0" smtClean="0"/>
              <a:t>/</a:t>
            </a:r>
            <a:r>
              <a:rPr lang="en-US" dirty="0" err="1" smtClean="0"/>
              <a:t>dx,df</a:t>
            </a:r>
            <a:r>
              <a:rPr lang="en-US" dirty="0" smtClean="0"/>
              <a:t>/</a:t>
            </a:r>
            <a:r>
              <a:rPr lang="en-US" dirty="0" err="1" smtClean="0"/>
              <a:t>dy,df</a:t>
            </a:r>
            <a:r>
              <a:rPr lang="en-US" dirty="0" smtClean="0"/>
              <a:t>/</a:t>
            </a:r>
            <a:r>
              <a:rPr lang="en-US" dirty="0" err="1" smtClean="0"/>
              <a:t>dz</a:t>
            </a:r>
            <a:r>
              <a:rPr lang="en-US" dirty="0"/>
              <a:t>], which tell us the sensitivity of the variables </a:t>
            </a:r>
            <a:r>
              <a:rPr lang="en-US" dirty="0" err="1"/>
              <a:t>x,y,z</a:t>
            </a:r>
            <a:r>
              <a:rPr lang="en-US" dirty="0"/>
              <a:t> on </a:t>
            </a:r>
            <a:r>
              <a:rPr lang="en-US" dirty="0" smtClean="0"/>
              <a:t>f. </a:t>
            </a:r>
            <a:r>
              <a:rPr lang="en-US" dirty="0"/>
              <a:t>This is the simplest example of backpropagation.</a:t>
            </a:r>
          </a:p>
        </p:txBody>
      </p:sp>
    </p:spTree>
    <p:extLst>
      <p:ext uri="{BB962C8B-B14F-4D97-AF65-F5344CB8AC3E}">
        <p14:creationId xmlns:p14="http://schemas.microsoft.com/office/powerpoint/2010/main" val="1166760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Backpropagation</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08" y="1809754"/>
            <a:ext cx="3114892" cy="168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28408" y="4709666"/>
            <a:ext cx="8391526" cy="1077218"/>
          </a:xfrm>
          <a:prstGeom prst="rect">
            <a:avLst/>
          </a:prstGeom>
        </p:spPr>
        <p:txBody>
          <a:bodyPr wrap="square">
            <a:spAutoFit/>
          </a:bodyPr>
          <a:lstStyle/>
          <a:p>
            <a:pPr algn="just"/>
            <a:r>
              <a:rPr lang="en-US" sz="1600" dirty="0"/>
              <a:t>The </a:t>
            </a:r>
            <a:r>
              <a:rPr lang="en-US" sz="1600" b="1" dirty="0">
                <a:solidFill>
                  <a:schemeClr val="accent6"/>
                </a:solidFill>
              </a:rPr>
              <a:t>forward pass </a:t>
            </a:r>
            <a:r>
              <a:rPr lang="en-US" sz="1600" dirty="0"/>
              <a:t>computes values from inputs to output (shown in </a:t>
            </a:r>
            <a:r>
              <a:rPr lang="en-US" sz="1600" b="1" dirty="0">
                <a:solidFill>
                  <a:schemeClr val="accent6"/>
                </a:solidFill>
              </a:rPr>
              <a:t>green</a:t>
            </a:r>
            <a:r>
              <a:rPr lang="en-US" sz="1600" dirty="0"/>
              <a:t>). The </a:t>
            </a:r>
            <a:r>
              <a:rPr lang="en-US" sz="1600" b="1" dirty="0">
                <a:solidFill>
                  <a:srgbClr val="FF0000"/>
                </a:solidFill>
              </a:rPr>
              <a:t>backward pass </a:t>
            </a:r>
            <a:r>
              <a:rPr lang="en-US" sz="1600" dirty="0"/>
              <a:t>then performs backpropagation which starts at the end and recursively applies the chain rule to compute the gradients (shown in </a:t>
            </a:r>
            <a:r>
              <a:rPr lang="en-US" sz="1600" b="1" dirty="0">
                <a:solidFill>
                  <a:srgbClr val="FF0000"/>
                </a:solidFill>
              </a:rPr>
              <a:t>red</a:t>
            </a:r>
            <a:r>
              <a:rPr lang="en-US" sz="1600" dirty="0"/>
              <a:t>) all the way to the inputs of the circuit. The gradients can be thought of as flowing backwards through the circuit.</a:t>
            </a:r>
          </a:p>
        </p:txBody>
      </p:sp>
      <p:pic>
        <p:nvPicPr>
          <p:cNvPr id="12292" name="Picture 4"/>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3695699" y="1250485"/>
            <a:ext cx="5362575" cy="301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634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Intuitive understanding of </a:t>
            </a:r>
            <a:r>
              <a:rPr lang="en-US" sz="2800" dirty="0" smtClean="0"/>
              <a:t>backpropagation</a:t>
            </a:r>
            <a:endParaRPr lang="en-US" sz="2800" dirty="0"/>
          </a:p>
        </p:txBody>
      </p:sp>
      <p:sp>
        <p:nvSpPr>
          <p:cNvPr id="3" name="Rectangle 2"/>
          <p:cNvSpPr/>
          <p:nvPr/>
        </p:nvSpPr>
        <p:spPr>
          <a:xfrm>
            <a:off x="676275" y="1294269"/>
            <a:ext cx="7848600" cy="3785652"/>
          </a:xfrm>
          <a:prstGeom prst="rect">
            <a:avLst/>
          </a:prstGeom>
        </p:spPr>
        <p:txBody>
          <a:bodyPr wrap="square">
            <a:spAutoFit/>
          </a:bodyPr>
          <a:lstStyle/>
          <a:p>
            <a:pPr algn="just"/>
            <a:r>
              <a:rPr lang="en-US" sz="1600" dirty="0" smtClean="0"/>
              <a:t>Backpropagation </a:t>
            </a:r>
            <a:r>
              <a:rPr lang="en-US" sz="1600" dirty="0"/>
              <a:t>is a beautifully local process. </a:t>
            </a:r>
            <a:endParaRPr lang="en-US" sz="1600" dirty="0" smtClean="0"/>
          </a:p>
          <a:p>
            <a:pPr algn="just"/>
            <a:endParaRPr lang="en-US" sz="1600" dirty="0"/>
          </a:p>
          <a:p>
            <a:pPr algn="just"/>
            <a:r>
              <a:rPr lang="en-US" sz="1600" dirty="0" smtClean="0"/>
              <a:t>Every </a:t>
            </a:r>
            <a:r>
              <a:rPr lang="en-US" sz="1600" dirty="0"/>
              <a:t>gate in a circuit diagram gets some inputs and can right away compute two things: </a:t>
            </a:r>
            <a:endParaRPr lang="en-US" sz="1600" dirty="0" smtClean="0"/>
          </a:p>
          <a:p>
            <a:pPr marL="800100" lvl="1" indent="-342900" algn="just">
              <a:buFont typeface="+mj-lt"/>
              <a:buAutoNum type="arabicPeriod"/>
            </a:pPr>
            <a:r>
              <a:rPr lang="en-US" sz="1600" dirty="0" smtClean="0"/>
              <a:t>its </a:t>
            </a:r>
            <a:r>
              <a:rPr lang="en-US" sz="1600" dirty="0"/>
              <a:t>output value and </a:t>
            </a:r>
            <a:endParaRPr lang="en-US" sz="1600" dirty="0" smtClean="0"/>
          </a:p>
          <a:p>
            <a:pPr marL="800100" lvl="1" indent="-342900" algn="just">
              <a:buFont typeface="+mj-lt"/>
              <a:buAutoNum type="arabicPeriod"/>
            </a:pPr>
            <a:r>
              <a:rPr lang="en-US" sz="1600" dirty="0" smtClean="0"/>
              <a:t>the </a:t>
            </a:r>
            <a:r>
              <a:rPr lang="en-US" sz="1600" dirty="0"/>
              <a:t>local gradient of its inputs with respect to its output value. </a:t>
            </a:r>
            <a:endParaRPr lang="en-US" sz="1600" dirty="0" smtClean="0"/>
          </a:p>
          <a:p>
            <a:pPr marL="342900" indent="-342900" algn="just">
              <a:buFont typeface="+mj-lt"/>
              <a:buAutoNum type="arabicPeriod"/>
            </a:pPr>
            <a:endParaRPr lang="en-US" sz="1600" dirty="0"/>
          </a:p>
          <a:p>
            <a:pPr algn="just"/>
            <a:r>
              <a:rPr lang="en-US" sz="1600" dirty="0" smtClean="0"/>
              <a:t>Notice </a:t>
            </a:r>
            <a:r>
              <a:rPr lang="en-US" sz="1600" dirty="0"/>
              <a:t>that the gates can do this completely independently without being aware of any of the details of the full circuit that they are embedded in. </a:t>
            </a:r>
            <a:endParaRPr lang="en-US" sz="1600" dirty="0" smtClean="0"/>
          </a:p>
          <a:p>
            <a:pPr algn="just"/>
            <a:endParaRPr lang="en-US" sz="800" dirty="0"/>
          </a:p>
          <a:p>
            <a:pPr algn="just"/>
            <a:r>
              <a:rPr lang="en-US" sz="1600" dirty="0" smtClean="0"/>
              <a:t>However</a:t>
            </a:r>
            <a:r>
              <a:rPr lang="en-US" sz="1600" dirty="0"/>
              <a:t>, once the forward pass is over, during backpropagation the gate will eventually learn about the gradient of its output value on the final output of the entire circuit. </a:t>
            </a:r>
            <a:endParaRPr lang="en-US" sz="1600" dirty="0" smtClean="0"/>
          </a:p>
          <a:p>
            <a:pPr algn="just"/>
            <a:endParaRPr lang="en-US" sz="800" dirty="0"/>
          </a:p>
          <a:p>
            <a:pPr algn="just"/>
            <a:r>
              <a:rPr lang="en-US" sz="1600" dirty="0" smtClean="0"/>
              <a:t>Chain </a:t>
            </a:r>
            <a:r>
              <a:rPr lang="en-US" sz="1600" dirty="0"/>
              <a:t>rule says that the gate should take that gradient and multiply it into every gradient it normally computes for all of its inputs.</a:t>
            </a:r>
          </a:p>
        </p:txBody>
      </p:sp>
      <p:sp>
        <p:nvSpPr>
          <p:cNvPr id="4" name="Rectangle 3"/>
          <p:cNvSpPr/>
          <p:nvPr/>
        </p:nvSpPr>
        <p:spPr>
          <a:xfrm>
            <a:off x="1614487" y="5271849"/>
            <a:ext cx="5972175" cy="830997"/>
          </a:xfrm>
          <a:prstGeom prst="rect">
            <a:avLst/>
          </a:prstGeom>
        </p:spPr>
        <p:txBody>
          <a:bodyPr wrap="square">
            <a:spAutoFit/>
          </a:bodyPr>
          <a:lstStyle/>
          <a:p>
            <a:pPr algn="ctr"/>
            <a:r>
              <a:rPr lang="en-US" sz="1600" dirty="0">
                <a:solidFill>
                  <a:srgbClr val="0070C0"/>
                </a:solidFill>
              </a:rPr>
              <a:t>This extra multiplication (for each input) due to the chain rule can turn a single and relatively useless gate into a cog in a complex circuit such as an entire neural network</a:t>
            </a:r>
            <a:r>
              <a:rPr lang="en-US" sz="1600" dirty="0"/>
              <a:t>.</a:t>
            </a:r>
          </a:p>
        </p:txBody>
      </p:sp>
    </p:spTree>
    <p:extLst>
      <p:ext uri="{BB962C8B-B14F-4D97-AF65-F5344CB8AC3E}">
        <p14:creationId xmlns:p14="http://schemas.microsoft.com/office/powerpoint/2010/main" val="3977367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Challenges.</a:t>
            </a:r>
          </a:p>
        </p:txBody>
      </p:sp>
      <p:sp>
        <p:nvSpPr>
          <p:cNvPr id="3" name="Rectangle 2"/>
          <p:cNvSpPr/>
          <p:nvPr/>
        </p:nvSpPr>
        <p:spPr>
          <a:xfrm>
            <a:off x="742949" y="1192053"/>
            <a:ext cx="7010401" cy="5109091"/>
          </a:xfrm>
          <a:prstGeom prst="rect">
            <a:avLst/>
          </a:prstGeom>
        </p:spPr>
        <p:txBody>
          <a:bodyPr wrap="square">
            <a:spAutoFit/>
          </a:bodyPr>
          <a:lstStyle/>
          <a:p>
            <a:pPr algn="just"/>
            <a:r>
              <a:rPr lang="en-US" sz="1400" dirty="0" smtClean="0">
                <a:solidFill>
                  <a:srgbClr val="000000"/>
                </a:solidFill>
                <a:latin typeface="Roboto"/>
              </a:rPr>
              <a:t>Keeping  </a:t>
            </a:r>
            <a:r>
              <a:rPr lang="en-US" sz="1400" dirty="0">
                <a:solidFill>
                  <a:srgbClr val="000000"/>
                </a:solidFill>
                <a:latin typeface="Roboto"/>
              </a:rPr>
              <a:t>in mind the raw representation of images as a 3-D array of brightness values</a:t>
            </a:r>
            <a:r>
              <a:rPr lang="en-US" sz="1400" dirty="0" smtClean="0">
                <a:solidFill>
                  <a:srgbClr val="000000"/>
                </a:solidFill>
                <a:latin typeface="Roboto"/>
              </a:rPr>
              <a:t>:</a:t>
            </a:r>
          </a:p>
          <a:p>
            <a:pPr algn="just"/>
            <a:endParaRPr lang="en-US" sz="14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Viewpoint variation</a:t>
            </a:r>
            <a:r>
              <a:rPr lang="en-US" sz="1400" dirty="0">
                <a:solidFill>
                  <a:srgbClr val="000000"/>
                </a:solidFill>
                <a:latin typeface="Roboto"/>
              </a:rPr>
              <a:t>. A single instance of an object can be oriented in many ways with respect to the camera</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Scale variation</a:t>
            </a:r>
            <a:r>
              <a:rPr lang="en-US" sz="1400" dirty="0">
                <a:solidFill>
                  <a:srgbClr val="000000"/>
                </a:solidFill>
                <a:latin typeface="Roboto"/>
              </a:rPr>
              <a:t>. Visual classes often exhibit variation in their size (size in the real world, not only in terms of their extent in the image</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Deformation</a:t>
            </a:r>
            <a:r>
              <a:rPr lang="en-US" sz="1400" dirty="0">
                <a:solidFill>
                  <a:srgbClr val="000000"/>
                </a:solidFill>
                <a:latin typeface="Roboto"/>
              </a:rPr>
              <a:t>. Many objects of interest are not rigid bodies and can be deformed in extreme ways</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Occlusion.</a:t>
            </a:r>
            <a:r>
              <a:rPr lang="en-US" sz="1400" dirty="0">
                <a:solidFill>
                  <a:srgbClr val="000000"/>
                </a:solidFill>
                <a:latin typeface="Roboto"/>
              </a:rPr>
              <a:t> The objects of interest can be occluded. Sometimes only a small portion of an object (as little as few pixels) could be visible</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Illumination conditions</a:t>
            </a:r>
            <a:r>
              <a:rPr lang="en-US" sz="1400" dirty="0">
                <a:solidFill>
                  <a:srgbClr val="000000"/>
                </a:solidFill>
                <a:latin typeface="Roboto"/>
              </a:rPr>
              <a:t>. The effects of illumination are drastic on the pixel level</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Background clutter</a:t>
            </a:r>
            <a:r>
              <a:rPr lang="en-US" sz="1400" dirty="0">
                <a:solidFill>
                  <a:srgbClr val="000000"/>
                </a:solidFill>
                <a:latin typeface="Roboto"/>
              </a:rPr>
              <a:t>. The objects of interest may </a:t>
            </a:r>
            <a:r>
              <a:rPr lang="en-US" sz="1400" i="1" dirty="0">
                <a:solidFill>
                  <a:srgbClr val="000000"/>
                </a:solidFill>
                <a:latin typeface="Roboto"/>
              </a:rPr>
              <a:t>blend</a:t>
            </a:r>
            <a:r>
              <a:rPr lang="en-US" sz="1400" dirty="0">
                <a:solidFill>
                  <a:srgbClr val="000000"/>
                </a:solidFill>
                <a:latin typeface="Roboto"/>
              </a:rPr>
              <a:t> into their environment, making them hard to identify</a:t>
            </a:r>
            <a:r>
              <a:rPr lang="en-US" sz="1400" dirty="0" smtClean="0">
                <a:solidFill>
                  <a:srgbClr val="000000"/>
                </a:solidFill>
                <a:latin typeface="Roboto"/>
              </a:rPr>
              <a:t>.</a:t>
            </a:r>
          </a:p>
          <a:p>
            <a:pPr marL="342900" indent="-342900" algn="just">
              <a:buFont typeface="Arial" panose="020B0604020202020204" pitchFamily="34" charset="0"/>
              <a:buChar char="•"/>
            </a:pPr>
            <a:endParaRPr lang="en-US" sz="1000" dirty="0">
              <a:solidFill>
                <a:srgbClr val="000000"/>
              </a:solidFill>
              <a:latin typeface="Roboto"/>
            </a:endParaRPr>
          </a:p>
          <a:p>
            <a:pPr marL="342900" indent="-342900" algn="just">
              <a:buFont typeface="Arial" panose="020B0604020202020204" pitchFamily="34" charset="0"/>
              <a:buChar char="•"/>
            </a:pPr>
            <a:r>
              <a:rPr lang="en-US" sz="1400" b="1" dirty="0">
                <a:solidFill>
                  <a:srgbClr val="0070C0"/>
                </a:solidFill>
                <a:latin typeface="Roboto"/>
              </a:rPr>
              <a:t>Intra-class variation</a:t>
            </a:r>
            <a:r>
              <a:rPr lang="en-US" sz="1400" dirty="0">
                <a:solidFill>
                  <a:srgbClr val="000000"/>
                </a:solidFill>
                <a:latin typeface="Roboto"/>
              </a:rPr>
              <a:t>. The classes of interest can often be relatively broad, such as </a:t>
            </a:r>
            <a:r>
              <a:rPr lang="en-US" sz="1400" i="1" dirty="0">
                <a:solidFill>
                  <a:srgbClr val="000000"/>
                </a:solidFill>
                <a:latin typeface="Roboto"/>
              </a:rPr>
              <a:t>chair</a:t>
            </a:r>
            <a:r>
              <a:rPr lang="en-US" sz="1400" dirty="0">
                <a:solidFill>
                  <a:srgbClr val="000000"/>
                </a:solidFill>
                <a:latin typeface="Roboto"/>
              </a:rPr>
              <a:t>. There are many different types of these objects, each with their own appearance.</a:t>
            </a:r>
          </a:p>
          <a:p>
            <a:pPr algn="just"/>
            <a:endParaRPr lang="en-US" sz="1400" dirty="0" smtClean="0">
              <a:solidFill>
                <a:srgbClr val="000000"/>
              </a:solidFill>
              <a:latin typeface="Roboto"/>
            </a:endParaRPr>
          </a:p>
          <a:p>
            <a:pPr algn="just"/>
            <a:r>
              <a:rPr lang="en-US" sz="1400" dirty="0" smtClean="0">
                <a:solidFill>
                  <a:srgbClr val="000000"/>
                </a:solidFill>
                <a:latin typeface="Roboto"/>
              </a:rPr>
              <a:t>A </a:t>
            </a:r>
            <a:r>
              <a:rPr lang="en-US" sz="1400" dirty="0">
                <a:solidFill>
                  <a:srgbClr val="000000"/>
                </a:solidFill>
                <a:latin typeface="Roboto"/>
              </a:rPr>
              <a:t>good image classification model must be invariant to the cross product of all these variations, while simultaneously retaining sensitivity to the inter-class variations.</a:t>
            </a:r>
            <a:endParaRPr lang="en-US" sz="1400" b="0" i="0" dirty="0">
              <a:solidFill>
                <a:srgbClr val="000000"/>
              </a:solidFill>
              <a:effectLst/>
              <a:latin typeface="Roboto"/>
            </a:endParaRPr>
          </a:p>
        </p:txBody>
      </p:sp>
    </p:spTree>
    <p:extLst>
      <p:ext uri="{BB962C8B-B14F-4D97-AF65-F5344CB8AC3E}">
        <p14:creationId xmlns:p14="http://schemas.microsoft.com/office/powerpoint/2010/main" val="3820830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78416"/>
            <a:ext cx="8229600" cy="792162"/>
          </a:xfrm>
        </p:spPr>
        <p:txBody>
          <a:bodyPr/>
          <a:lstStyle/>
          <a:p>
            <a:r>
              <a:rPr lang="en-US" sz="2800" dirty="0"/>
              <a:t>Intuitive understanding of backpropagation</a:t>
            </a:r>
          </a:p>
        </p:txBody>
      </p:sp>
      <p:sp>
        <p:nvSpPr>
          <p:cNvPr id="3" name="Rectangle 2"/>
          <p:cNvSpPr/>
          <p:nvPr/>
        </p:nvSpPr>
        <p:spPr>
          <a:xfrm>
            <a:off x="609600" y="2861726"/>
            <a:ext cx="8172450" cy="3108543"/>
          </a:xfrm>
          <a:prstGeom prst="rect">
            <a:avLst/>
          </a:prstGeom>
        </p:spPr>
        <p:txBody>
          <a:bodyPr wrap="square">
            <a:spAutoFit/>
          </a:bodyPr>
          <a:lstStyle/>
          <a:p>
            <a:pPr algn="just"/>
            <a:r>
              <a:rPr lang="en-US" sz="1400" dirty="0" smtClean="0"/>
              <a:t>During </a:t>
            </a:r>
            <a:r>
              <a:rPr lang="en-US" sz="1400" dirty="0"/>
              <a:t>the backward pass in which the chain rule is applied recursively backwards through the circuit, the add gate (which is an input to the multiply gate) learns that the gradient for its output was -4. </a:t>
            </a:r>
            <a:endParaRPr lang="en-US" sz="1400" dirty="0" smtClean="0"/>
          </a:p>
          <a:p>
            <a:pPr algn="just"/>
            <a:endParaRPr lang="en-US" sz="1400" dirty="0"/>
          </a:p>
          <a:p>
            <a:pPr algn="just"/>
            <a:r>
              <a:rPr lang="en-US" sz="1400" dirty="0" smtClean="0"/>
              <a:t>If </a:t>
            </a:r>
            <a:r>
              <a:rPr lang="en-US" sz="1400" dirty="0"/>
              <a:t>we anthropomorphize the circuit as wanting to output a higher value (which can help with intuition), then we can think of the circuit as “wanting” the output of the add gate to be lower (due to negative sign), and with a force of 4. To continue the recurrence and to chain the gradient, the add gate takes that gradient and multiplies it to all of the local gradients for its inputs (making the gradient on both x and y 1 * -4 = -4). Notice that this has the desired effect: If </a:t>
            </a:r>
            <a:r>
              <a:rPr lang="en-US" sz="1400" dirty="0" err="1"/>
              <a:t>x,y</a:t>
            </a:r>
            <a:r>
              <a:rPr lang="en-US" sz="1400" dirty="0"/>
              <a:t> were to decrease (responding to their negative gradient) then the add gate’s output would decrease, which in turn makes the multiply gate’s output increase.</a:t>
            </a:r>
          </a:p>
          <a:p>
            <a:pPr algn="just"/>
            <a:endParaRPr lang="en-US" sz="1400" dirty="0"/>
          </a:p>
          <a:p>
            <a:pPr algn="just"/>
            <a:r>
              <a:rPr lang="en-US" sz="1400" dirty="0"/>
              <a:t>Backpropagation can thus be thought of as gates communicating to each other (through the gradient signal) whether they want their outputs to increase or decrease (and how strongly), so as to make the final output value higher.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08" y="1123950"/>
            <a:ext cx="2743417" cy="173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05275" y="1353151"/>
            <a:ext cx="4572000" cy="523220"/>
          </a:xfrm>
          <a:prstGeom prst="rect">
            <a:avLst/>
          </a:prstGeom>
        </p:spPr>
        <p:txBody>
          <a:bodyPr>
            <a:spAutoFit/>
          </a:bodyPr>
          <a:lstStyle/>
          <a:p>
            <a:pPr algn="just"/>
            <a:r>
              <a:rPr lang="en-US" sz="1400" dirty="0"/>
              <a:t>The add gate received inputs [-2, 5] and computed output 3. </a:t>
            </a:r>
          </a:p>
        </p:txBody>
      </p:sp>
      <p:sp>
        <p:nvSpPr>
          <p:cNvPr id="8" name="Rectangle 7"/>
          <p:cNvSpPr/>
          <p:nvPr/>
        </p:nvSpPr>
        <p:spPr>
          <a:xfrm>
            <a:off x="4105275" y="1876398"/>
            <a:ext cx="4572000" cy="738664"/>
          </a:xfrm>
          <a:prstGeom prst="rect">
            <a:avLst/>
          </a:prstGeom>
        </p:spPr>
        <p:txBody>
          <a:bodyPr>
            <a:spAutoFit/>
          </a:bodyPr>
          <a:lstStyle/>
          <a:p>
            <a:pPr algn="just"/>
            <a:r>
              <a:rPr lang="en-US" sz="1400" dirty="0"/>
              <a:t>Since the gate is computing the addition operation, its local gradient for both of its inputs is +1. The rest of the circuit computed the final value, which is -12. </a:t>
            </a:r>
          </a:p>
        </p:txBody>
      </p:sp>
    </p:spTree>
    <p:extLst>
      <p:ext uri="{BB962C8B-B14F-4D97-AF65-F5344CB8AC3E}">
        <p14:creationId xmlns:p14="http://schemas.microsoft.com/office/powerpoint/2010/main" val="2255190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Modularity: Sigmoid example</a:t>
            </a:r>
          </a:p>
        </p:txBody>
      </p:sp>
      <p:sp>
        <p:nvSpPr>
          <p:cNvPr id="3" name="Rectangle 2"/>
          <p:cNvSpPr/>
          <p:nvPr/>
        </p:nvSpPr>
        <p:spPr>
          <a:xfrm>
            <a:off x="819148" y="1151662"/>
            <a:ext cx="7839075" cy="830997"/>
          </a:xfrm>
          <a:prstGeom prst="rect">
            <a:avLst/>
          </a:prstGeom>
        </p:spPr>
        <p:txBody>
          <a:bodyPr wrap="square">
            <a:spAutoFit/>
          </a:bodyPr>
          <a:lstStyle/>
          <a:p>
            <a:pPr algn="just"/>
            <a:r>
              <a:rPr lang="en-US" sz="1600" dirty="0"/>
              <a:t>Any kind of differentiable function can act as a gate, and we can group multiple gates into a single gate, or decompose a function into multiple gates whenever it is convenient. Lets look at another expression that illustrates this point:</a:t>
            </a:r>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912" y="1982659"/>
            <a:ext cx="2714625" cy="54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19147" y="2578686"/>
            <a:ext cx="7677151" cy="338554"/>
          </a:xfrm>
          <a:prstGeom prst="rect">
            <a:avLst/>
          </a:prstGeom>
        </p:spPr>
        <p:txBody>
          <a:bodyPr wrap="square">
            <a:spAutoFit/>
          </a:bodyPr>
          <a:lstStyle/>
          <a:p>
            <a:r>
              <a:rPr lang="en-US" sz="1600" dirty="0">
                <a:solidFill>
                  <a:srgbClr val="000000"/>
                </a:solidFill>
              </a:rPr>
              <a:t>The function is made up of multiple gates. </a:t>
            </a:r>
            <a:endParaRPr lang="en-US" sz="1600" dirty="0"/>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322" y="2898191"/>
            <a:ext cx="3581403" cy="1721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790572" y="4619625"/>
            <a:ext cx="7839075" cy="584775"/>
          </a:xfrm>
          <a:prstGeom prst="rect">
            <a:avLst/>
          </a:prstGeom>
        </p:spPr>
        <p:txBody>
          <a:bodyPr wrap="square">
            <a:spAutoFit/>
          </a:bodyPr>
          <a:lstStyle/>
          <a:p>
            <a:pPr algn="just"/>
            <a:r>
              <a:rPr lang="en-US" sz="1600" dirty="0" smtClean="0">
                <a:solidFill>
                  <a:srgbClr val="000000"/>
                </a:solidFill>
                <a:latin typeface="Roboto"/>
              </a:rPr>
              <a:t>It </a:t>
            </a:r>
            <a:r>
              <a:rPr lang="en-US" sz="1600" dirty="0">
                <a:solidFill>
                  <a:srgbClr val="000000"/>
                </a:solidFill>
                <a:latin typeface="Roboto"/>
              </a:rPr>
              <a:t>turns out that the derivative of the sigmoid function with respect to its input simplifies if you perform the </a:t>
            </a:r>
            <a:r>
              <a:rPr lang="en-US" sz="1600" dirty="0" smtClean="0">
                <a:solidFill>
                  <a:srgbClr val="000000"/>
                </a:solidFill>
                <a:latin typeface="Roboto"/>
              </a:rPr>
              <a:t>derivation.</a:t>
            </a:r>
            <a:endParaRPr lang="en-US" sz="1600" dirty="0"/>
          </a:p>
        </p:txBody>
      </p:sp>
      <p:pic>
        <p:nvPicPr>
          <p:cNvPr id="13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112" y="5101501"/>
            <a:ext cx="63150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6808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Modularity: Sigmoid example</a:t>
            </a:r>
          </a:p>
        </p:txBody>
      </p:sp>
      <p:sp>
        <p:nvSpPr>
          <p:cNvPr id="3" name="Rectangle 2"/>
          <p:cNvSpPr/>
          <p:nvPr/>
        </p:nvSpPr>
        <p:spPr>
          <a:xfrm>
            <a:off x="838200" y="2448342"/>
            <a:ext cx="7696200" cy="2800767"/>
          </a:xfrm>
          <a:prstGeom prst="rect">
            <a:avLst/>
          </a:prstGeom>
        </p:spPr>
        <p:txBody>
          <a:bodyPr wrap="square">
            <a:spAutoFit/>
          </a:bodyPr>
          <a:lstStyle/>
          <a:p>
            <a:pPr algn="just"/>
            <a:r>
              <a:rPr lang="en-US" sz="1600" dirty="0"/>
              <a:t>As we see, the gradient turns out to simplify and becomes surprisingly simple. </a:t>
            </a:r>
            <a:endParaRPr lang="en-US" sz="1600" dirty="0" smtClean="0"/>
          </a:p>
          <a:p>
            <a:pPr algn="just"/>
            <a:endParaRPr lang="en-US" sz="1600" dirty="0"/>
          </a:p>
          <a:p>
            <a:pPr algn="just"/>
            <a:r>
              <a:rPr lang="en-US" sz="1600" dirty="0" smtClean="0"/>
              <a:t>For </a:t>
            </a:r>
            <a:r>
              <a:rPr lang="en-US" sz="1600" dirty="0"/>
              <a:t>example, the sigmoid expression receives the input 1.0 and computes the output </a:t>
            </a:r>
            <a:r>
              <a:rPr lang="en-US" sz="1600" dirty="0" smtClean="0"/>
              <a:t>(1/1+exp(-1))= 0.73 </a:t>
            </a:r>
            <a:r>
              <a:rPr lang="en-US" sz="1600" dirty="0"/>
              <a:t>during the forward pass. </a:t>
            </a:r>
            <a:endParaRPr lang="en-US" sz="1600" dirty="0" smtClean="0"/>
          </a:p>
          <a:p>
            <a:pPr algn="just"/>
            <a:endParaRPr lang="en-US" sz="1600" dirty="0"/>
          </a:p>
          <a:p>
            <a:pPr algn="just"/>
            <a:r>
              <a:rPr lang="en-US" sz="1600" dirty="0" smtClean="0"/>
              <a:t>The </a:t>
            </a:r>
            <a:r>
              <a:rPr lang="en-US" sz="1600" dirty="0"/>
              <a:t>derivation above shows that the local gradient would simply be (1 - 0.73) * 0.73 ~= 0.2, </a:t>
            </a:r>
            <a:r>
              <a:rPr lang="en-US" sz="1600" dirty="0" smtClean="0"/>
              <a:t>except </a:t>
            </a:r>
            <a:r>
              <a:rPr lang="en-US" sz="1600" dirty="0"/>
              <a:t>this way it would be done with a single, simple and efficient expression (and with less numerical issues). </a:t>
            </a:r>
            <a:endParaRPr lang="en-US" sz="1600" dirty="0" smtClean="0"/>
          </a:p>
          <a:p>
            <a:pPr algn="just"/>
            <a:endParaRPr lang="en-US" sz="1600" dirty="0"/>
          </a:p>
          <a:p>
            <a:pPr algn="just"/>
            <a:r>
              <a:rPr lang="en-US" sz="1600" dirty="0" smtClean="0"/>
              <a:t>Therefore</a:t>
            </a:r>
            <a:r>
              <a:rPr lang="en-US" sz="1600" dirty="0"/>
              <a:t>, in any real practical application it would be very useful to group these operations into a single gate. </a:t>
            </a:r>
          </a:p>
        </p:txBody>
      </p:sp>
      <p:grpSp>
        <p:nvGrpSpPr>
          <p:cNvPr id="4" name="Group 3"/>
          <p:cNvGrpSpPr/>
          <p:nvPr/>
        </p:nvGrpSpPr>
        <p:grpSpPr>
          <a:xfrm>
            <a:off x="2138363" y="1381125"/>
            <a:ext cx="4395787" cy="695325"/>
            <a:chOff x="1928813" y="1633537"/>
            <a:chExt cx="4395787" cy="695325"/>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728788"/>
              <a:ext cx="134302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1633537"/>
              <a:ext cx="10572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5825" y="1681163"/>
              <a:ext cx="16287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046012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Backpropagation Code</a:t>
            </a:r>
            <a:endParaRPr lang="en-US" sz="280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813" y="1252538"/>
            <a:ext cx="7800975" cy="301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8650" y="4440615"/>
            <a:ext cx="8115299" cy="1569660"/>
          </a:xfrm>
          <a:prstGeom prst="rect">
            <a:avLst/>
          </a:prstGeom>
        </p:spPr>
        <p:txBody>
          <a:bodyPr wrap="square">
            <a:spAutoFit/>
          </a:bodyPr>
          <a:lstStyle/>
          <a:p>
            <a:pPr algn="just"/>
            <a:r>
              <a:rPr lang="en-US" sz="1600" dirty="0"/>
              <a:t> As shown in the code above, in practice it is always helpful to break down the forward pass into stages that are easily </a:t>
            </a:r>
            <a:r>
              <a:rPr lang="en-US" sz="1600" dirty="0" smtClean="0"/>
              <a:t>back-propped </a:t>
            </a:r>
            <a:r>
              <a:rPr lang="en-US" sz="1600" dirty="0"/>
              <a:t>through. For example here we created an intermediate variable dot which holds the output of the dot product between w and x. During backward pass we then successively compute (in reverse order) the corresponding variables (e.g. </a:t>
            </a:r>
            <a:r>
              <a:rPr lang="en-US" sz="1600" dirty="0" err="1"/>
              <a:t>ddot</a:t>
            </a:r>
            <a:r>
              <a:rPr lang="en-US" sz="1600" dirty="0"/>
              <a:t>, and ultimately </a:t>
            </a:r>
            <a:r>
              <a:rPr lang="en-US" sz="1600" dirty="0" err="1"/>
              <a:t>dw</a:t>
            </a:r>
            <a:r>
              <a:rPr lang="en-US" sz="1600" dirty="0"/>
              <a:t>, dx) that hold the gradients of those variables.</a:t>
            </a:r>
          </a:p>
        </p:txBody>
      </p:sp>
    </p:spTree>
    <p:extLst>
      <p:ext uri="{BB962C8B-B14F-4D97-AF65-F5344CB8AC3E}">
        <p14:creationId xmlns:p14="http://schemas.microsoft.com/office/powerpoint/2010/main" val="2196127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coding…</a:t>
            </a:r>
            <a:endParaRPr lang="en-US" dirty="0"/>
          </a:p>
        </p:txBody>
      </p:sp>
      <p:sp>
        <p:nvSpPr>
          <p:cNvPr id="3" name="Rectangle 2"/>
          <p:cNvSpPr/>
          <p:nvPr/>
        </p:nvSpPr>
        <p:spPr>
          <a:xfrm>
            <a:off x="685800" y="1874520"/>
            <a:ext cx="8020050" cy="3539430"/>
          </a:xfrm>
          <a:prstGeom prst="rect">
            <a:avLst/>
          </a:prstGeom>
        </p:spPr>
        <p:txBody>
          <a:bodyPr wrap="square">
            <a:spAutoFit/>
          </a:bodyPr>
          <a:lstStyle/>
          <a:p>
            <a:r>
              <a:rPr lang="en-US" sz="1600" dirty="0">
                <a:solidFill>
                  <a:srgbClr val="0070C0"/>
                </a:solidFill>
              </a:rPr>
              <a:t>Cache forward pass variables. </a:t>
            </a:r>
            <a:endParaRPr lang="en-US" sz="1600" dirty="0" smtClean="0">
              <a:solidFill>
                <a:srgbClr val="0070C0"/>
              </a:solidFill>
            </a:endParaRPr>
          </a:p>
          <a:p>
            <a:endParaRPr lang="en-US" sz="1600" dirty="0"/>
          </a:p>
          <a:p>
            <a:r>
              <a:rPr lang="en-US" sz="1600" dirty="0" smtClean="0"/>
              <a:t>To </a:t>
            </a:r>
            <a:r>
              <a:rPr lang="en-US" sz="1600" dirty="0"/>
              <a:t>compute the backward pass it is very helpful to have some of the variables that were used in the forward pass. In practice you want to structure your code so that you cache these variables, and so that they are available during backpropagation. If this is too difficult, it is possible (but wasteful) to recompute them.</a:t>
            </a:r>
          </a:p>
          <a:p>
            <a:endParaRPr lang="en-US" sz="1600" dirty="0"/>
          </a:p>
          <a:p>
            <a:r>
              <a:rPr lang="en-US" sz="1600" b="1" dirty="0">
                <a:solidFill>
                  <a:srgbClr val="0070C0"/>
                </a:solidFill>
              </a:rPr>
              <a:t>Gradients add up at forks</a:t>
            </a:r>
            <a:r>
              <a:rPr lang="en-US" sz="1600" dirty="0">
                <a:solidFill>
                  <a:srgbClr val="0070C0"/>
                </a:solidFill>
              </a:rPr>
              <a:t>. </a:t>
            </a:r>
            <a:endParaRPr lang="en-US" sz="1600" dirty="0" smtClean="0">
              <a:solidFill>
                <a:srgbClr val="0070C0"/>
              </a:solidFill>
            </a:endParaRPr>
          </a:p>
          <a:p>
            <a:endParaRPr lang="en-US" sz="1600" dirty="0"/>
          </a:p>
          <a:p>
            <a:r>
              <a:rPr lang="en-US" sz="1600" dirty="0" smtClean="0"/>
              <a:t>The </a:t>
            </a:r>
            <a:r>
              <a:rPr lang="en-US" sz="1600" dirty="0"/>
              <a:t>forward expression involves the variables x</a:t>
            </a:r>
            <a:r>
              <a:rPr lang="en-US" sz="1600" dirty="0" smtClean="0"/>
              <a:t>, y </a:t>
            </a:r>
            <a:r>
              <a:rPr lang="en-US" sz="1600" dirty="0"/>
              <a:t>multiple times, so when we perform backpropagation we must be careful to use += instead of = to accumulate the gradient on these variables (otherwise we would overwrite it). This follows the multivariable chain rule in Calculus, which states that if a variable branches out to different parts of the circuit, then the gradients that flow back to it will add.</a:t>
            </a:r>
          </a:p>
        </p:txBody>
      </p:sp>
    </p:spTree>
    <p:extLst>
      <p:ext uri="{BB962C8B-B14F-4D97-AF65-F5344CB8AC3E}">
        <p14:creationId xmlns:p14="http://schemas.microsoft.com/office/powerpoint/2010/main" val="3558120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Code</a:t>
            </a:r>
          </a:p>
        </p:txBody>
      </p:sp>
      <p:sp>
        <p:nvSpPr>
          <p:cNvPr id="3" name="Rectangle 2"/>
          <p:cNvSpPr/>
          <p:nvPr/>
        </p:nvSpPr>
        <p:spPr>
          <a:xfrm>
            <a:off x="800098" y="1190506"/>
            <a:ext cx="7962899" cy="1569660"/>
          </a:xfrm>
          <a:prstGeom prst="rect">
            <a:avLst/>
          </a:prstGeom>
        </p:spPr>
        <p:txBody>
          <a:bodyPr wrap="square">
            <a:spAutoFit/>
          </a:bodyPr>
          <a:lstStyle/>
          <a:p>
            <a:r>
              <a:rPr lang="en-US" sz="1600" dirty="0"/>
              <a:t>Patterns in backward flow</a:t>
            </a:r>
          </a:p>
          <a:p>
            <a:endParaRPr lang="en-US" sz="1600" dirty="0"/>
          </a:p>
          <a:p>
            <a:pPr algn="just"/>
            <a:r>
              <a:rPr lang="en-US" sz="1600" dirty="0"/>
              <a:t>It is interesting to note that in many cases the backward-flowing gradient can be interpreted on an intuitive level. For example, the three most commonly used gates in neural networks (add</a:t>
            </a:r>
            <a:r>
              <a:rPr lang="en-US" sz="1600" dirty="0" smtClean="0"/>
              <a:t>, </a:t>
            </a:r>
            <a:r>
              <a:rPr lang="en-US" sz="1600" dirty="0" err="1" smtClean="0"/>
              <a:t>mul</a:t>
            </a:r>
            <a:r>
              <a:rPr lang="en-US" sz="1600" dirty="0" smtClean="0"/>
              <a:t>, max</a:t>
            </a:r>
            <a:r>
              <a:rPr lang="en-US" sz="1600" dirty="0"/>
              <a:t>), all have very simple interpretations in terms of how they act during backpropagation. Consider this example circuit:</a:t>
            </a:r>
          </a:p>
        </p:txBody>
      </p:sp>
      <p:sp>
        <p:nvSpPr>
          <p:cNvPr id="4" name="Rectangle 3"/>
          <p:cNvSpPr/>
          <p:nvPr/>
        </p:nvSpPr>
        <p:spPr>
          <a:xfrm>
            <a:off x="4991098" y="3315160"/>
            <a:ext cx="3771900" cy="1815882"/>
          </a:xfrm>
          <a:prstGeom prst="rect">
            <a:avLst/>
          </a:prstGeom>
        </p:spPr>
        <p:txBody>
          <a:bodyPr wrap="square">
            <a:spAutoFit/>
          </a:bodyPr>
          <a:lstStyle/>
          <a:p>
            <a:pPr marL="285750" indent="-285750" algn="just">
              <a:buFont typeface="Arial" panose="020B0604020202020204" pitchFamily="34" charset="0"/>
              <a:buChar char="•"/>
            </a:pPr>
            <a:r>
              <a:rPr lang="en-US" sz="1600" dirty="0" smtClean="0"/>
              <a:t>Sum </a:t>
            </a:r>
            <a:r>
              <a:rPr lang="en-US" sz="1600" dirty="0"/>
              <a:t>operation distributes gradients equally to all its inputs. </a:t>
            </a:r>
            <a:endParaRPr lang="en-US" sz="1600" dirty="0" smtClean="0"/>
          </a:p>
          <a:p>
            <a:pPr marL="285750" indent="-285750" algn="just">
              <a:buFont typeface="Arial" panose="020B0604020202020204" pitchFamily="34" charset="0"/>
              <a:buChar char="•"/>
            </a:pPr>
            <a:r>
              <a:rPr lang="en-US" sz="1600" dirty="0" smtClean="0"/>
              <a:t>Max </a:t>
            </a:r>
            <a:r>
              <a:rPr lang="en-US" sz="1600" dirty="0"/>
              <a:t>operation routes the gradient to the higher input. </a:t>
            </a:r>
            <a:endParaRPr lang="en-US" sz="1600" dirty="0" smtClean="0"/>
          </a:p>
          <a:p>
            <a:pPr marL="285750" indent="-285750" algn="just">
              <a:buFont typeface="Arial" panose="020B0604020202020204" pitchFamily="34" charset="0"/>
              <a:buChar char="•"/>
            </a:pPr>
            <a:r>
              <a:rPr lang="en-US" sz="1600" dirty="0" smtClean="0"/>
              <a:t>Multiply </a:t>
            </a:r>
            <a:r>
              <a:rPr lang="en-US" sz="1600" dirty="0"/>
              <a:t>gate takes the input activations, swaps them and multiplies by its gradient.</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3132682"/>
            <a:ext cx="4174176" cy="236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784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Backpropagation Code</a:t>
            </a:r>
          </a:p>
        </p:txBody>
      </p:sp>
      <p:sp>
        <p:nvSpPr>
          <p:cNvPr id="3" name="Rectangle 2"/>
          <p:cNvSpPr/>
          <p:nvPr/>
        </p:nvSpPr>
        <p:spPr>
          <a:xfrm>
            <a:off x="723899" y="1496556"/>
            <a:ext cx="7896226" cy="4524315"/>
          </a:xfrm>
          <a:prstGeom prst="rect">
            <a:avLst/>
          </a:prstGeom>
        </p:spPr>
        <p:txBody>
          <a:bodyPr wrap="square">
            <a:spAutoFit/>
          </a:bodyPr>
          <a:lstStyle/>
          <a:p>
            <a:r>
              <a:rPr lang="en-US" sz="1600" b="1" dirty="0">
                <a:solidFill>
                  <a:srgbClr val="0070C0"/>
                </a:solidFill>
              </a:rPr>
              <a:t>The add gate </a:t>
            </a:r>
            <a:r>
              <a:rPr lang="en-US" sz="1600" dirty="0"/>
              <a:t>always takes the gradient on its output and distributes it equally to all of its inputs, regardless of what their values were during the forward pass. This follows from the fact that the local gradient for the add operation is simply +1.0, so the gradients on all inputs will exactly equal the gradients on the output because it will be multiplied by x1.0 (and remain unchanged). In the example circuit above, note that the + gate routed the gradient of 2.00 to both of its inputs, equally and unchanged.</a:t>
            </a:r>
          </a:p>
          <a:p>
            <a:endParaRPr lang="en-US" sz="1600" dirty="0"/>
          </a:p>
          <a:p>
            <a:r>
              <a:rPr lang="en-US" sz="1600" b="1" dirty="0">
                <a:solidFill>
                  <a:srgbClr val="0070C0"/>
                </a:solidFill>
              </a:rPr>
              <a:t>The max gate </a:t>
            </a:r>
            <a:r>
              <a:rPr lang="en-US" sz="1600" dirty="0"/>
              <a:t>routes the gradient. Unlike the add gate which distributed the gradient unchanged to all its inputs, the max gate distributes the gradient (unchanged) to exactly one of its inputs (the input that had the highest value during the forward pass). This is because the local gradient for a max gate is 1.0 for the highest value, and 0.0 for all other values. In the example circuit above, the max operation routed the gradient of 2.00 to the z variable, which had a higher value than w, and the gradient on w remains zero.</a:t>
            </a:r>
          </a:p>
          <a:p>
            <a:endParaRPr lang="en-US" sz="1600" dirty="0"/>
          </a:p>
          <a:p>
            <a:r>
              <a:rPr lang="en-US" sz="1600" b="1" dirty="0">
                <a:solidFill>
                  <a:srgbClr val="0070C0"/>
                </a:solidFill>
              </a:rPr>
              <a:t>The multiply gate </a:t>
            </a:r>
            <a:r>
              <a:rPr lang="en-US" sz="1600" dirty="0"/>
              <a:t>is a little less easy to interpret. Its local gradients are the input values (except switched), and this is multiplied by the gradient on its output during the chain rule. In the example above, the gradient on x is -8.00, which is -4.00 x 2.00.</a:t>
            </a:r>
          </a:p>
        </p:txBody>
      </p:sp>
    </p:spTree>
    <p:extLst>
      <p:ext uri="{BB962C8B-B14F-4D97-AF65-F5344CB8AC3E}">
        <p14:creationId xmlns:p14="http://schemas.microsoft.com/office/powerpoint/2010/main" val="2274331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Unintuitive effects</a:t>
            </a:r>
          </a:p>
        </p:txBody>
      </p:sp>
      <p:grpSp>
        <p:nvGrpSpPr>
          <p:cNvPr id="4" name="Group 3"/>
          <p:cNvGrpSpPr/>
          <p:nvPr/>
        </p:nvGrpSpPr>
        <p:grpSpPr>
          <a:xfrm>
            <a:off x="794656" y="1598589"/>
            <a:ext cx="7815944" cy="3785652"/>
            <a:chOff x="794656" y="1598589"/>
            <a:chExt cx="7815944" cy="3785652"/>
          </a:xfrm>
        </p:grpSpPr>
        <p:sp>
          <p:nvSpPr>
            <p:cNvPr id="3" name="Rectangle 2"/>
            <p:cNvSpPr/>
            <p:nvPr/>
          </p:nvSpPr>
          <p:spPr>
            <a:xfrm>
              <a:off x="794656" y="1598589"/>
              <a:ext cx="7815944" cy="3785652"/>
            </a:xfrm>
            <a:prstGeom prst="rect">
              <a:avLst/>
            </a:prstGeom>
          </p:spPr>
          <p:txBody>
            <a:bodyPr wrap="square">
              <a:spAutoFit/>
            </a:bodyPr>
            <a:lstStyle/>
            <a:p>
              <a:pPr algn="just">
                <a:lnSpc>
                  <a:spcPct val="150000"/>
                </a:lnSpc>
              </a:pPr>
              <a:r>
                <a:rPr lang="en-US" sz="1600" dirty="0"/>
                <a:t>Unintuitive effects and their consequences. Notice that if one of the inputs to the multiply gate is very small and the other is very big, then the multiply gate will do something slightly unintuitive: it will assign a relatively huge gradient to the small input and a tiny gradient to the large input. Note that in linear classifiers where the weights are dot </a:t>
              </a:r>
              <a:r>
                <a:rPr lang="en-US" sz="1600" dirty="0" err="1"/>
                <a:t>producted</a:t>
              </a:r>
              <a:r>
                <a:rPr lang="en-US" sz="1600" dirty="0"/>
                <a:t> </a:t>
              </a:r>
              <a:r>
                <a:rPr lang="en-US" sz="1600" dirty="0" smtClean="0"/>
                <a:t>           (</a:t>
              </a:r>
              <a:r>
                <a:rPr lang="en-US" sz="1600" dirty="0"/>
                <a:t>multiplied) with the inputs, this implies that the scale of the data has an effect on the magnitude of the gradient for the weights. For example, if you multiplied all input data examples </a:t>
              </a:r>
              <a:r>
                <a:rPr lang="en-US" sz="1600" dirty="0" smtClean="0"/>
                <a:t>x</a:t>
              </a:r>
              <a:r>
                <a:rPr lang="en-US" sz="2400" baseline="-25000" dirty="0" smtClean="0"/>
                <a:t>i</a:t>
              </a:r>
              <a:r>
                <a:rPr lang="en-US" sz="1600" dirty="0" smtClean="0"/>
                <a:t> </a:t>
              </a:r>
              <a:r>
                <a:rPr lang="en-US" sz="1600" dirty="0"/>
                <a:t>by 1000 during preprocessing, then the gradient on the weights will be 1000 times larger, and you’d have to lower the learning rate by that factor to compensate. This is why preprocessing matters a lot, sometimes in subtle ways!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182" y="3222852"/>
              <a:ext cx="556532" cy="278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67140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000000"/>
                </a:solidFill>
                <a:latin typeface="Roboto"/>
              </a:rPr>
              <a:t>Gradients for </a:t>
            </a:r>
            <a:r>
              <a:rPr lang="en-US" sz="2800" dirty="0" smtClean="0">
                <a:solidFill>
                  <a:srgbClr val="000000"/>
                </a:solidFill>
                <a:latin typeface="Roboto"/>
              </a:rPr>
              <a:t>vectorised operations</a:t>
            </a:r>
            <a:endParaRPr lang="en-US" sz="2800" dirty="0"/>
          </a:p>
        </p:txBody>
      </p:sp>
      <p:sp>
        <p:nvSpPr>
          <p:cNvPr id="3" name="Rectangle 2"/>
          <p:cNvSpPr/>
          <p:nvPr/>
        </p:nvSpPr>
        <p:spPr>
          <a:xfrm>
            <a:off x="827313" y="1394269"/>
            <a:ext cx="7413173" cy="2308324"/>
          </a:xfrm>
          <a:prstGeom prst="rect">
            <a:avLst/>
          </a:prstGeom>
        </p:spPr>
        <p:txBody>
          <a:bodyPr wrap="square">
            <a:spAutoFit/>
          </a:bodyPr>
          <a:lstStyle/>
          <a:p>
            <a:pPr algn="just"/>
            <a:r>
              <a:rPr lang="en-US" dirty="0" smtClean="0">
                <a:solidFill>
                  <a:srgbClr val="000000"/>
                </a:solidFill>
                <a:latin typeface="Roboto"/>
              </a:rPr>
              <a:t>The </a:t>
            </a:r>
            <a:r>
              <a:rPr lang="en-US" dirty="0">
                <a:solidFill>
                  <a:srgbClr val="000000"/>
                </a:solidFill>
                <a:latin typeface="Roboto"/>
              </a:rPr>
              <a:t>above sections were concerned with single variables, but all concepts extend in a straight-forward manner to matrix and vector operations. However, one must pay closer attention to dimensions and transpose operations</a:t>
            </a:r>
            <a:r>
              <a:rPr lang="en-US" dirty="0" smtClean="0">
                <a:solidFill>
                  <a:srgbClr val="000000"/>
                </a:solidFill>
                <a:latin typeface="Roboto"/>
              </a:rPr>
              <a:t>.</a:t>
            </a:r>
          </a:p>
          <a:p>
            <a:pPr algn="just"/>
            <a:endParaRPr lang="en-US" dirty="0">
              <a:solidFill>
                <a:srgbClr val="000000"/>
              </a:solidFill>
              <a:latin typeface="Roboto"/>
            </a:endParaRPr>
          </a:p>
          <a:p>
            <a:pPr algn="just"/>
            <a:r>
              <a:rPr lang="en-US" b="1" dirty="0">
                <a:solidFill>
                  <a:srgbClr val="000000"/>
                </a:solidFill>
                <a:latin typeface="Roboto"/>
              </a:rPr>
              <a:t>Matrix-Matrix multiply gradient</a:t>
            </a:r>
            <a:r>
              <a:rPr lang="en-US" dirty="0">
                <a:solidFill>
                  <a:srgbClr val="000000"/>
                </a:solidFill>
                <a:latin typeface="Roboto"/>
              </a:rPr>
              <a:t>. Possibly the most tricky operation is the matrix-matrix multiplication (which generalizes all matrix-vector and vector-vector) multiply operations:</a:t>
            </a:r>
            <a:endParaRPr lang="en-US" b="0" i="0" dirty="0">
              <a:solidFill>
                <a:srgbClr val="000000"/>
              </a:solidFill>
              <a:effectLst/>
              <a:latin typeface="Roboto"/>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086" y="3702592"/>
            <a:ext cx="6170159" cy="2545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434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Neural Network </a:t>
            </a:r>
            <a:r>
              <a:rPr lang="en-US" sz="2800" dirty="0" smtClean="0"/>
              <a:t>architectures</a:t>
            </a:r>
            <a:endParaRPr lang="en-US" sz="2800" dirty="0"/>
          </a:p>
        </p:txBody>
      </p:sp>
      <p:pic>
        <p:nvPicPr>
          <p:cNvPr id="19458" name="Picture 2" descr="http://cs231n.github.io/assets/nn1/neural_net2.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191" y="1834924"/>
            <a:ext cx="4367466" cy="2142322"/>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3" y="1752601"/>
            <a:ext cx="3260081" cy="2232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18456" y="4520311"/>
            <a:ext cx="7881257" cy="1754326"/>
          </a:xfrm>
          <a:prstGeom prst="rect">
            <a:avLst/>
          </a:prstGeom>
        </p:spPr>
        <p:txBody>
          <a:bodyPr wrap="square">
            <a:spAutoFit/>
          </a:bodyPr>
          <a:lstStyle/>
          <a:p>
            <a:pPr marL="685800" lvl="1" indent="-685800"/>
            <a:r>
              <a:rPr lang="en-US" dirty="0"/>
              <a:t>Left: </a:t>
            </a:r>
            <a:r>
              <a:rPr lang="en-US" dirty="0" smtClean="0"/>
              <a:t>	A </a:t>
            </a:r>
            <a:r>
              <a:rPr lang="en-US" dirty="0"/>
              <a:t>2-layer Neural Network (one hidden layer of 4 neurons (or units) and one output layer with 2 neurons), and three inputs. </a:t>
            </a:r>
            <a:endParaRPr lang="en-US" dirty="0" smtClean="0"/>
          </a:p>
          <a:p>
            <a:pPr marL="685800" lvl="1" indent="-685800"/>
            <a:r>
              <a:rPr lang="en-US" dirty="0" smtClean="0"/>
              <a:t>Right</a:t>
            </a:r>
            <a:r>
              <a:rPr lang="en-US" dirty="0"/>
              <a:t>: A 3-layer neural network with three inputs, two hidden layers of 4 neurons each and one output layer. Notice that in both cases there are connections (synapses) between neurons across layers, but not within a layer.</a:t>
            </a:r>
          </a:p>
        </p:txBody>
      </p:sp>
    </p:spTree>
    <p:extLst>
      <p:ext uri="{BB962C8B-B14F-4D97-AF65-F5344CB8AC3E}">
        <p14:creationId xmlns:p14="http://schemas.microsoft.com/office/powerpoint/2010/main" val="1800118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Challenges…</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842" y="2303856"/>
            <a:ext cx="1491759" cy="267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794" y="3738562"/>
            <a:ext cx="3455167" cy="1639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970" y="1747837"/>
            <a:ext cx="3296817" cy="163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1" y="1333824"/>
            <a:ext cx="1708150" cy="1447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6913" y="2133600"/>
            <a:ext cx="2027041" cy="1368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0935" y="3353789"/>
            <a:ext cx="1785979" cy="1627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6"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7190" y="4515915"/>
            <a:ext cx="1773648"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372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Naming </a:t>
            </a:r>
            <a:r>
              <a:rPr lang="en-US" sz="2800" dirty="0" smtClean="0"/>
              <a:t>conventions</a:t>
            </a:r>
            <a:endParaRPr lang="en-US" sz="2800" dirty="0"/>
          </a:p>
        </p:txBody>
      </p:sp>
      <p:sp>
        <p:nvSpPr>
          <p:cNvPr id="3" name="Rectangle 2"/>
          <p:cNvSpPr/>
          <p:nvPr/>
        </p:nvSpPr>
        <p:spPr>
          <a:xfrm>
            <a:off x="859972" y="1210892"/>
            <a:ext cx="7826828" cy="5217326"/>
          </a:xfrm>
          <a:prstGeom prst="rect">
            <a:avLst/>
          </a:prstGeom>
        </p:spPr>
        <p:txBody>
          <a:bodyPr wrap="square">
            <a:spAutoFit/>
          </a:bodyPr>
          <a:lstStyle/>
          <a:p>
            <a:pPr algn="just">
              <a:lnSpc>
                <a:spcPct val="150000"/>
              </a:lnSpc>
            </a:pPr>
            <a:r>
              <a:rPr lang="en-US" sz="1600" dirty="0" smtClean="0"/>
              <a:t>Notice </a:t>
            </a:r>
            <a:r>
              <a:rPr lang="en-US" sz="1600" dirty="0"/>
              <a:t>that when we say N-layer neural network, we do not count the input layer. Therefore, a single-layer neural network describes a network with no hidden layers (input directly mapped to output). In that sense, you can sometimes hear people say that logistic regression or SVMs are simply a special case of single-layer Neural Networks. You may also hear these networks interchangeably referred to as “Artificial Neural Networks” (ANN) or “Multi-Layer </a:t>
            </a:r>
            <a:r>
              <a:rPr lang="en-US" sz="1600" dirty="0" err="1"/>
              <a:t>Perceptrons</a:t>
            </a:r>
            <a:r>
              <a:rPr lang="en-US" sz="1600" dirty="0"/>
              <a:t>” (MLP). Many people do not like the analogies between Neural Networks and real brains and prefer to refer to neurons as units.</a:t>
            </a:r>
          </a:p>
          <a:p>
            <a:pPr algn="just">
              <a:lnSpc>
                <a:spcPct val="150000"/>
              </a:lnSpc>
            </a:pPr>
            <a:endParaRPr lang="en-US" sz="1600" dirty="0"/>
          </a:p>
          <a:p>
            <a:pPr algn="just">
              <a:lnSpc>
                <a:spcPct val="150000"/>
              </a:lnSpc>
            </a:pPr>
            <a:r>
              <a:rPr lang="en-US" sz="1600" b="1" dirty="0">
                <a:solidFill>
                  <a:srgbClr val="0070C0"/>
                </a:solidFill>
              </a:rPr>
              <a:t>Output layer. </a:t>
            </a:r>
            <a:r>
              <a:rPr lang="en-US" sz="1600" dirty="0"/>
              <a:t>Unlike all layers in a Neural Network, the output layer neurons most commonly do not have an activation function (or you can think of them as having a linear identity activation function). This is because the last output layer is usually taken to represent the class scores (e.g. in classification), which are arbitrary real-valued numbers, or some kind of real-valued target (e.g. in regression).</a:t>
            </a:r>
          </a:p>
        </p:txBody>
      </p:sp>
    </p:spTree>
    <p:extLst>
      <p:ext uri="{BB962C8B-B14F-4D97-AF65-F5344CB8AC3E}">
        <p14:creationId xmlns:p14="http://schemas.microsoft.com/office/powerpoint/2010/main" val="173290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Example feed-forward </a:t>
            </a:r>
            <a:r>
              <a:rPr lang="en-US" sz="2800" dirty="0" smtClean="0"/>
              <a:t>computation</a:t>
            </a:r>
            <a:endParaRPr lang="en-US" sz="28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556" y="1208909"/>
            <a:ext cx="7596187" cy="1989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905554" y="3446307"/>
            <a:ext cx="7955415" cy="830997"/>
          </a:xfrm>
          <a:prstGeom prst="rect">
            <a:avLst/>
          </a:prstGeom>
        </p:spPr>
        <p:txBody>
          <a:bodyPr wrap="square">
            <a:spAutoFit/>
          </a:bodyPr>
          <a:lstStyle/>
          <a:p>
            <a:r>
              <a:rPr lang="en-US" sz="1600" dirty="0"/>
              <a:t>It turns out that Neural Networks with at least one hidden layer are universal approximators</a:t>
            </a:r>
            <a:r>
              <a:rPr lang="en-US" sz="1600" dirty="0" smtClean="0"/>
              <a:t>. </a:t>
            </a:r>
            <a:r>
              <a:rPr lang="en-US" sz="1600" dirty="0"/>
              <a:t>In other words, the neural network can approximate any continuous function.</a:t>
            </a:r>
          </a:p>
        </p:txBody>
      </p:sp>
      <p:sp>
        <p:nvSpPr>
          <p:cNvPr id="4" name="Rectangle 3"/>
          <p:cNvSpPr/>
          <p:nvPr/>
        </p:nvSpPr>
        <p:spPr>
          <a:xfrm>
            <a:off x="905554" y="4438081"/>
            <a:ext cx="7955414" cy="1569660"/>
          </a:xfrm>
          <a:prstGeom prst="rect">
            <a:avLst/>
          </a:prstGeom>
        </p:spPr>
        <p:txBody>
          <a:bodyPr wrap="square">
            <a:spAutoFit/>
          </a:bodyPr>
          <a:lstStyle/>
          <a:p>
            <a:pPr algn="just"/>
            <a:r>
              <a:rPr lang="en-US" sz="1600" dirty="0"/>
              <a:t>Neural Networks work well in practice because they compactly express nice, smooth functions that fit well with the statistical properties of data we encounter in practice, and are also easy to learn using our optimization algorithms (e.g. gradient descent</a:t>
            </a:r>
            <a:r>
              <a:rPr lang="en-US" sz="1600" dirty="0" smtClean="0"/>
              <a:t>).</a:t>
            </a:r>
            <a:r>
              <a:rPr lang="en-US" sz="1600" dirty="0"/>
              <a:t> </a:t>
            </a:r>
            <a:endParaRPr lang="en-US" sz="1600" dirty="0" smtClean="0"/>
          </a:p>
          <a:p>
            <a:pPr algn="just"/>
            <a:endParaRPr lang="en-US" sz="1600" dirty="0"/>
          </a:p>
          <a:p>
            <a:pPr algn="just"/>
            <a:r>
              <a:rPr lang="en-US" sz="1600" dirty="0" smtClean="0"/>
              <a:t>As </a:t>
            </a:r>
            <a:r>
              <a:rPr lang="en-US" sz="1600" dirty="0"/>
              <a:t>an aside, in practice it is often the case that 3-layer neural networks will outperform 2-layer nets, but going even deeper (4,5,6-layer) rarely helps much more.</a:t>
            </a:r>
          </a:p>
        </p:txBody>
      </p:sp>
    </p:spTree>
    <p:extLst>
      <p:ext uri="{BB962C8B-B14F-4D97-AF65-F5344CB8AC3E}">
        <p14:creationId xmlns:p14="http://schemas.microsoft.com/office/powerpoint/2010/main" val="4182297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Setting number of layers and their </a:t>
            </a:r>
            <a:r>
              <a:rPr lang="en-US" sz="2800" dirty="0" smtClean="0"/>
              <a:t>sizes</a:t>
            </a:r>
            <a:endParaRPr lang="en-US" sz="2800" dirty="0"/>
          </a:p>
        </p:txBody>
      </p:sp>
      <p:pic>
        <p:nvPicPr>
          <p:cNvPr id="22530" name="Picture 2" descr="http://cs231n.github.io/assets/nn1/layer_size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1160693"/>
            <a:ext cx="6270170" cy="22258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6943" y="3492052"/>
            <a:ext cx="7990114" cy="2800767"/>
          </a:xfrm>
          <a:prstGeom prst="rect">
            <a:avLst/>
          </a:prstGeom>
        </p:spPr>
        <p:txBody>
          <a:bodyPr wrap="square">
            <a:spAutoFit/>
          </a:bodyPr>
          <a:lstStyle/>
          <a:p>
            <a:pPr algn="just"/>
            <a:r>
              <a:rPr lang="en-US" sz="1600" dirty="0"/>
              <a:t>In the diagram above, we can see that Neural Networks with more neurons can express more complicated functions. However, this is both a blessing (since we can learn to classify more complicated data) and a curse (since it is easier to </a:t>
            </a:r>
            <a:r>
              <a:rPr lang="en-US" sz="1600" dirty="0" err="1"/>
              <a:t>overfit</a:t>
            </a:r>
            <a:r>
              <a:rPr lang="en-US" sz="1600" dirty="0"/>
              <a:t> the training data). </a:t>
            </a:r>
            <a:endParaRPr lang="en-US" sz="1600" dirty="0" smtClean="0"/>
          </a:p>
          <a:p>
            <a:pPr algn="just"/>
            <a:endParaRPr lang="en-US" sz="1600" dirty="0" smtClean="0"/>
          </a:p>
          <a:p>
            <a:pPr algn="just"/>
            <a:r>
              <a:rPr lang="en-US" sz="1600" dirty="0" err="1" smtClean="0"/>
              <a:t>Overfitting</a:t>
            </a:r>
            <a:r>
              <a:rPr lang="en-US" sz="1600" dirty="0" smtClean="0"/>
              <a:t> </a:t>
            </a:r>
            <a:r>
              <a:rPr lang="en-US" sz="1600" dirty="0"/>
              <a:t>occurs when a model with high capacity fits the noise in the data instead of the (assumed) underlying relationship. For example, the model with 20 hidden neurons fits all the training data but at the cost of segmenting the space into many disjoint red and green decision regions. The model with 3 hidden neurons only has the representational power to classify the data in broad strokes. </a:t>
            </a:r>
            <a:r>
              <a:rPr lang="en-US" sz="1600" dirty="0" smtClean="0"/>
              <a:t>In </a:t>
            </a:r>
            <a:r>
              <a:rPr lang="en-US" sz="1600" dirty="0"/>
              <a:t>practice, this could lead to better generalization on the test set.</a:t>
            </a:r>
          </a:p>
        </p:txBody>
      </p:sp>
    </p:spTree>
    <p:extLst>
      <p:ext uri="{BB962C8B-B14F-4D97-AF65-F5344CB8AC3E}">
        <p14:creationId xmlns:p14="http://schemas.microsoft.com/office/powerpoint/2010/main" val="4194684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Data </a:t>
            </a:r>
            <a:r>
              <a:rPr lang="en-US" sz="2800" dirty="0" smtClean="0"/>
              <a:t>Preprocessing</a:t>
            </a:r>
            <a:endParaRPr lang="en-US" sz="2800" dirty="0"/>
          </a:p>
        </p:txBody>
      </p:sp>
      <p:sp>
        <p:nvSpPr>
          <p:cNvPr id="3" name="Rectangle 2"/>
          <p:cNvSpPr/>
          <p:nvPr/>
        </p:nvSpPr>
        <p:spPr>
          <a:xfrm>
            <a:off x="740228" y="1201341"/>
            <a:ext cx="7979229" cy="2259080"/>
          </a:xfrm>
          <a:prstGeom prst="rect">
            <a:avLst/>
          </a:prstGeom>
        </p:spPr>
        <p:txBody>
          <a:bodyPr wrap="square">
            <a:spAutoFit/>
          </a:bodyPr>
          <a:lstStyle/>
          <a:p>
            <a:pPr algn="just">
              <a:lnSpc>
                <a:spcPct val="110000"/>
              </a:lnSpc>
            </a:pPr>
            <a:r>
              <a:rPr lang="en-US" sz="1600" b="1" dirty="0">
                <a:solidFill>
                  <a:srgbClr val="00B0F0"/>
                </a:solidFill>
              </a:rPr>
              <a:t>Mean subtraction </a:t>
            </a:r>
            <a:r>
              <a:rPr lang="en-US" sz="1600" dirty="0"/>
              <a:t>is the most common form of preprocessing. It involves subtracting the mean across every individual feature in the data, and has the geometric interpretation of centering the cloud of data around the origin along every dimension</a:t>
            </a:r>
            <a:r>
              <a:rPr lang="en-US" sz="1600" dirty="0" smtClean="0"/>
              <a:t>.</a:t>
            </a:r>
          </a:p>
          <a:p>
            <a:pPr algn="just">
              <a:lnSpc>
                <a:spcPct val="110000"/>
              </a:lnSpc>
            </a:pPr>
            <a:endParaRPr lang="en-US" sz="1600" dirty="0" smtClean="0"/>
          </a:p>
          <a:p>
            <a:pPr algn="just">
              <a:lnSpc>
                <a:spcPct val="110000"/>
              </a:lnSpc>
            </a:pPr>
            <a:r>
              <a:rPr lang="en-US" sz="1600" dirty="0" smtClean="0"/>
              <a:t>In </a:t>
            </a:r>
            <a:r>
              <a:rPr lang="en-US" sz="1600" dirty="0" err="1"/>
              <a:t>numpy</a:t>
            </a:r>
            <a:r>
              <a:rPr lang="en-US" sz="1600" dirty="0"/>
              <a:t>, this operation would be implemented as: </a:t>
            </a:r>
            <a:r>
              <a:rPr lang="en-US" sz="1600" b="1" dirty="0">
                <a:solidFill>
                  <a:srgbClr val="FF0000"/>
                </a:solidFill>
              </a:rPr>
              <a:t>X -= </a:t>
            </a:r>
            <a:r>
              <a:rPr lang="en-US" sz="1600" b="1" dirty="0" err="1">
                <a:solidFill>
                  <a:srgbClr val="FF0000"/>
                </a:solidFill>
              </a:rPr>
              <a:t>np.mean</a:t>
            </a:r>
            <a:r>
              <a:rPr lang="en-US" sz="1600" b="1" dirty="0">
                <a:solidFill>
                  <a:srgbClr val="FF0000"/>
                </a:solidFill>
              </a:rPr>
              <a:t>(X, axis = 0). </a:t>
            </a:r>
            <a:r>
              <a:rPr lang="en-US" sz="1600" dirty="0"/>
              <a:t>With images specifically, for convenience it can be common to subtract a single value from all pixels </a:t>
            </a:r>
            <a:r>
              <a:rPr lang="en-US" sz="1600" b="1" dirty="0">
                <a:solidFill>
                  <a:srgbClr val="FF0000"/>
                </a:solidFill>
              </a:rPr>
              <a:t>(e.g. X -= </a:t>
            </a:r>
            <a:r>
              <a:rPr lang="en-US" sz="1600" b="1" dirty="0" err="1">
                <a:solidFill>
                  <a:srgbClr val="FF0000"/>
                </a:solidFill>
              </a:rPr>
              <a:t>np.mean</a:t>
            </a:r>
            <a:r>
              <a:rPr lang="en-US" sz="1600" b="1" dirty="0">
                <a:solidFill>
                  <a:srgbClr val="FF0000"/>
                </a:solidFill>
              </a:rPr>
              <a:t>(X)), </a:t>
            </a:r>
            <a:r>
              <a:rPr lang="en-US" sz="1600" dirty="0"/>
              <a:t>or to do so separately across the three color channels.</a:t>
            </a:r>
          </a:p>
        </p:txBody>
      </p:sp>
      <p:sp>
        <p:nvSpPr>
          <p:cNvPr id="4" name="Rectangle 3"/>
          <p:cNvSpPr/>
          <p:nvPr/>
        </p:nvSpPr>
        <p:spPr>
          <a:xfrm>
            <a:off x="740228" y="3491094"/>
            <a:ext cx="7870370" cy="2800767"/>
          </a:xfrm>
          <a:prstGeom prst="rect">
            <a:avLst/>
          </a:prstGeom>
        </p:spPr>
        <p:txBody>
          <a:bodyPr wrap="square">
            <a:spAutoFit/>
          </a:bodyPr>
          <a:lstStyle/>
          <a:p>
            <a:pPr algn="just">
              <a:lnSpc>
                <a:spcPct val="110000"/>
              </a:lnSpc>
            </a:pPr>
            <a:r>
              <a:rPr lang="en-US" sz="1600" b="1" dirty="0">
                <a:solidFill>
                  <a:srgbClr val="00B0F0"/>
                </a:solidFill>
              </a:rPr>
              <a:t>Normalization</a:t>
            </a:r>
            <a:r>
              <a:rPr lang="en-US" sz="1600" dirty="0"/>
              <a:t> refers to normalizing the data dimensions so that they are of approximately the same </a:t>
            </a:r>
            <a:r>
              <a:rPr lang="en-US" sz="1600" dirty="0" smtClean="0"/>
              <a:t>scale.</a:t>
            </a:r>
          </a:p>
          <a:p>
            <a:pPr marL="342900" indent="-342900" algn="just">
              <a:lnSpc>
                <a:spcPct val="110000"/>
              </a:lnSpc>
              <a:buAutoNum type="arabicPeriod"/>
            </a:pPr>
            <a:r>
              <a:rPr lang="en-US" sz="1600" dirty="0" smtClean="0"/>
              <a:t>One </a:t>
            </a:r>
            <a:r>
              <a:rPr lang="en-US" sz="1600" dirty="0"/>
              <a:t>is to divide each dimension by its standard deviation, once it has been zero-centered</a:t>
            </a:r>
            <a:r>
              <a:rPr lang="en-US" sz="1600" b="1" dirty="0">
                <a:solidFill>
                  <a:srgbClr val="FF0000"/>
                </a:solidFill>
              </a:rPr>
              <a:t>: (X /= </a:t>
            </a:r>
            <a:r>
              <a:rPr lang="en-US" sz="1600" b="1" dirty="0" err="1">
                <a:solidFill>
                  <a:srgbClr val="FF0000"/>
                </a:solidFill>
              </a:rPr>
              <a:t>np.std</a:t>
            </a:r>
            <a:r>
              <a:rPr lang="en-US" sz="1600" b="1" dirty="0">
                <a:solidFill>
                  <a:srgbClr val="FF0000"/>
                </a:solidFill>
              </a:rPr>
              <a:t>(X, axis = 0)). </a:t>
            </a:r>
            <a:endParaRPr lang="en-US" sz="1600" b="1" dirty="0" smtClean="0">
              <a:solidFill>
                <a:srgbClr val="FF0000"/>
              </a:solidFill>
            </a:endParaRPr>
          </a:p>
          <a:p>
            <a:pPr marL="342900" indent="-342900" algn="just">
              <a:lnSpc>
                <a:spcPct val="110000"/>
              </a:lnSpc>
              <a:buAutoNum type="arabicPeriod"/>
            </a:pPr>
            <a:r>
              <a:rPr lang="en-US" sz="1600" dirty="0" smtClean="0"/>
              <a:t>Another </a:t>
            </a:r>
            <a:r>
              <a:rPr lang="en-US" sz="1600" dirty="0"/>
              <a:t>form of this preprocessing normalizes each dimension so that the min and max along the dimension is -1 and 1 respectively. </a:t>
            </a:r>
            <a:endParaRPr lang="en-US" sz="1600" dirty="0" smtClean="0"/>
          </a:p>
          <a:p>
            <a:pPr algn="just">
              <a:lnSpc>
                <a:spcPct val="110000"/>
              </a:lnSpc>
            </a:pPr>
            <a:endParaRPr lang="en-US" sz="1600" dirty="0"/>
          </a:p>
          <a:p>
            <a:pPr algn="just">
              <a:lnSpc>
                <a:spcPct val="110000"/>
              </a:lnSpc>
            </a:pPr>
            <a:r>
              <a:rPr lang="en-US" sz="1600" dirty="0" smtClean="0"/>
              <a:t>In </a:t>
            </a:r>
            <a:r>
              <a:rPr lang="en-US" sz="1600" dirty="0"/>
              <a:t>case of images, the relative scales of pixels are already approximately equal (and in range from 0 to 255), so it is not strictly necessary to perform this additional preprocessing step.</a:t>
            </a:r>
          </a:p>
        </p:txBody>
      </p:sp>
    </p:spTree>
    <p:extLst>
      <p:ext uri="{BB962C8B-B14F-4D97-AF65-F5344CB8AC3E}">
        <p14:creationId xmlns:p14="http://schemas.microsoft.com/office/powerpoint/2010/main" val="496551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Data Preprocessing</a:t>
            </a:r>
            <a:endParaRPr lang="en-US" sz="28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283" y="1302885"/>
            <a:ext cx="7723830" cy="265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46313" y="4226789"/>
            <a:ext cx="8403771" cy="1384995"/>
          </a:xfrm>
          <a:prstGeom prst="rect">
            <a:avLst/>
          </a:prstGeom>
        </p:spPr>
        <p:txBody>
          <a:bodyPr wrap="square">
            <a:spAutoFit/>
          </a:bodyPr>
          <a:lstStyle/>
          <a:p>
            <a:pPr algn="just">
              <a:lnSpc>
                <a:spcPct val="150000"/>
              </a:lnSpc>
            </a:pPr>
            <a:r>
              <a:rPr lang="en-US" sz="1400" dirty="0"/>
              <a:t>Common data preprocessing pipeline. </a:t>
            </a:r>
            <a:r>
              <a:rPr lang="en-US" sz="1400" b="1" dirty="0"/>
              <a:t>Left</a:t>
            </a:r>
            <a:r>
              <a:rPr lang="en-US" sz="1400" dirty="0"/>
              <a:t>: Original toy, 2-dimensional input data. </a:t>
            </a:r>
            <a:r>
              <a:rPr lang="en-US" sz="1400" b="1" dirty="0"/>
              <a:t>Middle</a:t>
            </a:r>
            <a:r>
              <a:rPr lang="en-US" sz="1400" dirty="0"/>
              <a:t>: The data is zero-centered by subtracting the mean in each dimension. The data cloud is now centered around the origin. </a:t>
            </a:r>
            <a:r>
              <a:rPr lang="en-US" sz="1400" b="1" dirty="0"/>
              <a:t>Right</a:t>
            </a:r>
            <a:r>
              <a:rPr lang="en-US" sz="1400" dirty="0"/>
              <a:t>: Each dimension is additionally scaled by its standard deviation. The red lines indicate the extent of the data - they are of unequal length in the middle, but of equal length on the right.</a:t>
            </a:r>
          </a:p>
        </p:txBody>
      </p:sp>
    </p:spTree>
    <p:extLst>
      <p:ext uri="{BB962C8B-B14F-4D97-AF65-F5344CB8AC3E}">
        <p14:creationId xmlns:p14="http://schemas.microsoft.com/office/powerpoint/2010/main" val="447264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PCA and Whitening</a:t>
            </a:r>
          </a:p>
        </p:txBody>
      </p:sp>
      <p:sp>
        <p:nvSpPr>
          <p:cNvPr id="3" name="Rectangle 2"/>
          <p:cNvSpPr/>
          <p:nvPr/>
        </p:nvSpPr>
        <p:spPr>
          <a:xfrm>
            <a:off x="620486" y="1193748"/>
            <a:ext cx="7990114" cy="584775"/>
          </a:xfrm>
          <a:prstGeom prst="rect">
            <a:avLst/>
          </a:prstGeom>
        </p:spPr>
        <p:txBody>
          <a:bodyPr wrap="square">
            <a:spAutoFit/>
          </a:bodyPr>
          <a:lstStyle/>
          <a:p>
            <a:pPr algn="just"/>
            <a:r>
              <a:rPr lang="en-US" sz="1600" dirty="0" smtClean="0"/>
              <a:t>In </a:t>
            </a:r>
            <a:r>
              <a:rPr lang="en-US" sz="1600" dirty="0"/>
              <a:t>this process, the data is first </a:t>
            </a:r>
            <a:r>
              <a:rPr lang="en-US" sz="1600" dirty="0" smtClean="0"/>
              <a:t>centered. </a:t>
            </a:r>
            <a:r>
              <a:rPr lang="en-US" sz="1600" dirty="0"/>
              <a:t>Then, we can compute the covariance matrix that tells us about the correlation structure in the data:</a:t>
            </a:r>
          </a:p>
        </p:txBody>
      </p:sp>
      <p:sp>
        <p:nvSpPr>
          <p:cNvPr id="4" name="Rectangle 1"/>
          <p:cNvSpPr>
            <a:spLocks noChangeArrowheads="1"/>
          </p:cNvSpPr>
          <p:nvPr/>
        </p:nvSpPr>
        <p:spPr bwMode="auto">
          <a:xfrm>
            <a:off x="1404256" y="1818488"/>
            <a:ext cx="6749143" cy="738664"/>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dirty="0">
                <a:latin typeface="Arial Unicode MS" pitchFamily="34" charset="-128"/>
                <a:cs typeface="Arial" pitchFamily="34" charset="0"/>
              </a:rPr>
              <a:t># Assume input data matrix X of size [N x D] </a:t>
            </a:r>
          </a:p>
          <a:p>
            <a:pPr eaLnBrk="0" fontAlgn="base" hangingPunct="0">
              <a:spcBef>
                <a:spcPct val="0"/>
              </a:spcBef>
              <a:spcAft>
                <a:spcPct val="0"/>
              </a:spcAft>
            </a:pPr>
            <a:r>
              <a:rPr lang="en-US" altLang="en-US" sz="1600" dirty="0">
                <a:latin typeface="Arial Unicode MS" pitchFamily="34" charset="-128"/>
                <a:cs typeface="Arial" pitchFamily="34" charset="0"/>
              </a:rPr>
              <a:t>X -= </a:t>
            </a:r>
            <a:r>
              <a:rPr lang="en-US" altLang="en-US" sz="1600" dirty="0" err="1">
                <a:latin typeface="Arial Unicode MS" pitchFamily="34" charset="-128"/>
                <a:cs typeface="Arial" pitchFamily="34" charset="0"/>
              </a:rPr>
              <a:t>np.mean</a:t>
            </a:r>
            <a:r>
              <a:rPr lang="en-US" altLang="en-US" sz="1600" dirty="0">
                <a:latin typeface="Arial Unicode MS" pitchFamily="34" charset="-128"/>
                <a:cs typeface="Arial" pitchFamily="34" charset="0"/>
              </a:rPr>
              <a:t>(X, axis = 0)                # zero-center the data (important) </a:t>
            </a:r>
          </a:p>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cov</a:t>
            </a:r>
            <a:r>
              <a:rPr lang="en-US" altLang="en-US" sz="1600" b="1" dirty="0">
                <a:solidFill>
                  <a:srgbClr val="C00000"/>
                </a:solidFill>
                <a:latin typeface="Arial Unicode MS" pitchFamily="34" charset="-128"/>
                <a:cs typeface="Arial" pitchFamily="34" charset="0"/>
              </a:rPr>
              <a:t> </a:t>
            </a:r>
            <a:r>
              <a:rPr lang="en-US" altLang="en-US" sz="1600" dirty="0">
                <a:solidFill>
                  <a:srgbClr val="999988"/>
                </a:solidFill>
                <a:latin typeface="Arial Unicode MS" pitchFamily="34" charset="-128"/>
                <a:cs typeface="Arial" pitchFamily="34" charset="0"/>
              </a:rPr>
              <a:t>= np.dot(X.T, X) / </a:t>
            </a:r>
            <a:r>
              <a:rPr lang="en-US" altLang="en-US" sz="1600" dirty="0" err="1">
                <a:solidFill>
                  <a:srgbClr val="999988"/>
                </a:solidFill>
                <a:latin typeface="Arial Unicode MS" pitchFamily="34" charset="-128"/>
                <a:cs typeface="Arial" pitchFamily="34" charset="0"/>
              </a:rPr>
              <a:t>X.shape</a:t>
            </a:r>
            <a:r>
              <a:rPr lang="en-US" altLang="en-US" sz="1600" dirty="0">
                <a:solidFill>
                  <a:srgbClr val="999988"/>
                </a:solidFill>
                <a:latin typeface="Arial Unicode MS" pitchFamily="34" charset="-128"/>
                <a:cs typeface="Arial" pitchFamily="34" charset="0"/>
              </a:rPr>
              <a:t>[0]     </a:t>
            </a:r>
            <a:r>
              <a:rPr lang="en-US" altLang="en-US" sz="1600" dirty="0">
                <a:latin typeface="Arial Unicode MS" pitchFamily="34" charset="-128"/>
                <a:cs typeface="Arial" pitchFamily="34" charset="0"/>
              </a:rPr>
              <a:t># get the data covariance matrix </a:t>
            </a:r>
          </a:p>
        </p:txBody>
      </p:sp>
      <p:sp>
        <p:nvSpPr>
          <p:cNvPr id="5" name="Rectangle 4"/>
          <p:cNvSpPr/>
          <p:nvPr/>
        </p:nvSpPr>
        <p:spPr>
          <a:xfrm>
            <a:off x="533400" y="2673456"/>
            <a:ext cx="8164286" cy="584775"/>
          </a:xfrm>
          <a:prstGeom prst="rect">
            <a:avLst/>
          </a:prstGeom>
        </p:spPr>
        <p:txBody>
          <a:bodyPr wrap="square">
            <a:spAutoFit/>
          </a:bodyPr>
          <a:lstStyle/>
          <a:p>
            <a:pPr algn="just"/>
            <a:r>
              <a:rPr lang="en-US" sz="1600" dirty="0"/>
              <a:t>Furthermore, the covariance matrix is symmetric and positive semi-definite. We can compute the SVD factorization of the data covariance matrix:</a:t>
            </a:r>
          </a:p>
        </p:txBody>
      </p:sp>
      <p:sp>
        <p:nvSpPr>
          <p:cNvPr id="6" name="Rectangle 2"/>
          <p:cNvSpPr>
            <a:spLocks noChangeArrowheads="1"/>
          </p:cNvSpPr>
          <p:nvPr/>
        </p:nvSpPr>
        <p:spPr bwMode="auto">
          <a:xfrm>
            <a:off x="3113315" y="3305027"/>
            <a:ext cx="2677884"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a:solidFill>
                  <a:srgbClr val="C00000"/>
                </a:solidFill>
                <a:latin typeface="Arial Unicode MS" pitchFamily="34" charset="-128"/>
                <a:cs typeface="Arial" pitchFamily="34" charset="0"/>
              </a:rPr>
              <a:t>U,S,V</a:t>
            </a:r>
            <a:r>
              <a:rPr lang="en-US" altLang="en-US" sz="1600" dirty="0">
                <a:solidFill>
                  <a:srgbClr val="999988"/>
                </a:solidFill>
                <a:latin typeface="Arial Unicode MS" pitchFamily="34" charset="-128"/>
                <a:cs typeface="Arial" pitchFamily="34" charset="0"/>
              </a:rPr>
              <a:t> = </a:t>
            </a:r>
            <a:r>
              <a:rPr lang="en-US" altLang="en-US" sz="1600" dirty="0" err="1">
                <a:latin typeface="Arial Unicode MS" pitchFamily="34" charset="-128"/>
                <a:cs typeface="Arial" pitchFamily="34" charset="0"/>
              </a:rPr>
              <a:t>np.linalg.svd</a:t>
            </a:r>
            <a:r>
              <a:rPr lang="en-US" altLang="en-US" sz="1600" dirty="0">
                <a:latin typeface="Arial Unicode MS" pitchFamily="34" charset="-128"/>
                <a:cs typeface="Arial" pitchFamily="34" charset="0"/>
              </a:rPr>
              <a:t>(</a:t>
            </a:r>
            <a:r>
              <a:rPr lang="en-US" altLang="en-US" sz="1600" dirty="0" err="1">
                <a:latin typeface="Arial Unicode MS" pitchFamily="34" charset="-128"/>
                <a:cs typeface="Arial" pitchFamily="34" charset="0"/>
              </a:rPr>
              <a:t>cov</a:t>
            </a:r>
            <a:r>
              <a:rPr lang="en-US" altLang="en-US" sz="1600" dirty="0">
                <a:latin typeface="Arial Unicode MS" pitchFamily="34" charset="-128"/>
                <a:cs typeface="Arial" pitchFamily="34" charset="0"/>
              </a:rPr>
              <a:t>) </a:t>
            </a:r>
          </a:p>
        </p:txBody>
      </p:sp>
      <p:sp>
        <p:nvSpPr>
          <p:cNvPr id="8" name="Rectangle 7"/>
          <p:cNvSpPr/>
          <p:nvPr/>
        </p:nvSpPr>
        <p:spPr>
          <a:xfrm>
            <a:off x="424543" y="3670516"/>
            <a:ext cx="8382000" cy="830997"/>
          </a:xfrm>
          <a:prstGeom prst="rect">
            <a:avLst/>
          </a:prstGeom>
        </p:spPr>
        <p:txBody>
          <a:bodyPr wrap="square">
            <a:spAutoFit/>
          </a:bodyPr>
          <a:lstStyle/>
          <a:p>
            <a:pPr algn="just"/>
            <a:r>
              <a:rPr lang="en-US" sz="1600" dirty="0"/>
              <a:t>where the columns of U are the eigenvectors and S is a 1-D array of the singular values. To </a:t>
            </a:r>
            <a:r>
              <a:rPr lang="en-US" sz="1600" dirty="0" err="1"/>
              <a:t>decorrelate</a:t>
            </a:r>
            <a:r>
              <a:rPr lang="en-US" sz="1600" dirty="0"/>
              <a:t> the data, we project the original (but zero-centered) data into the </a:t>
            </a:r>
            <a:r>
              <a:rPr lang="en-US" sz="1600" dirty="0" err="1"/>
              <a:t>eigenbasis</a:t>
            </a:r>
            <a:r>
              <a:rPr lang="en-US" sz="1400" dirty="0"/>
              <a:t>:</a:t>
            </a:r>
          </a:p>
        </p:txBody>
      </p:sp>
      <p:sp>
        <p:nvSpPr>
          <p:cNvPr id="9" name="Rectangle 4"/>
          <p:cNvSpPr>
            <a:spLocks noChangeArrowheads="1"/>
          </p:cNvSpPr>
          <p:nvPr/>
        </p:nvSpPr>
        <p:spPr bwMode="auto">
          <a:xfrm>
            <a:off x="2623458" y="4378403"/>
            <a:ext cx="3875314"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Xrot</a:t>
            </a:r>
            <a:r>
              <a:rPr lang="en-US" altLang="en-US" sz="1600" b="1" dirty="0">
                <a:solidFill>
                  <a:srgbClr val="C00000"/>
                </a:solidFill>
                <a:latin typeface="Arial Unicode MS" pitchFamily="34" charset="-128"/>
                <a:cs typeface="Arial" pitchFamily="34" charset="0"/>
              </a:rPr>
              <a:t> </a:t>
            </a:r>
            <a:r>
              <a:rPr lang="en-US" altLang="en-US" sz="1600" dirty="0">
                <a:latin typeface="Arial Unicode MS" pitchFamily="34" charset="-128"/>
                <a:cs typeface="Arial" pitchFamily="34" charset="0"/>
              </a:rPr>
              <a:t>= np.dot(X, U)  # </a:t>
            </a:r>
            <a:r>
              <a:rPr lang="en-US" altLang="en-US" sz="1600" dirty="0" err="1">
                <a:latin typeface="Arial Unicode MS" pitchFamily="34" charset="-128"/>
                <a:cs typeface="Arial" pitchFamily="34" charset="0"/>
              </a:rPr>
              <a:t>decorrelate</a:t>
            </a:r>
            <a:r>
              <a:rPr lang="en-US" altLang="en-US" sz="1600" dirty="0">
                <a:latin typeface="Arial Unicode MS" pitchFamily="34" charset="-128"/>
                <a:cs typeface="Arial" pitchFamily="34" charset="0"/>
              </a:rPr>
              <a:t> the data </a:t>
            </a:r>
          </a:p>
        </p:txBody>
      </p:sp>
      <p:sp>
        <p:nvSpPr>
          <p:cNvPr id="10" name="Rectangle 9"/>
          <p:cNvSpPr/>
          <p:nvPr/>
        </p:nvSpPr>
        <p:spPr>
          <a:xfrm>
            <a:off x="424543" y="4719268"/>
            <a:ext cx="8273143" cy="1323439"/>
          </a:xfrm>
          <a:prstGeom prst="rect">
            <a:avLst/>
          </a:prstGeom>
        </p:spPr>
        <p:txBody>
          <a:bodyPr wrap="square">
            <a:spAutoFit/>
          </a:bodyPr>
          <a:lstStyle/>
          <a:p>
            <a:pPr algn="just"/>
            <a:r>
              <a:rPr lang="en-US" sz="1600" dirty="0"/>
              <a:t>A nice property of </a:t>
            </a:r>
            <a:r>
              <a:rPr lang="en-US" sz="1600" dirty="0" err="1"/>
              <a:t>np.linalg.svd</a:t>
            </a:r>
            <a:r>
              <a:rPr lang="en-US" sz="1600" dirty="0"/>
              <a:t> is that in its returned value U, the eigenvector columns are sorted by their eigenvalues. We can use this to reduce the dimensionality of the data by only using the top few eigenvectors, and discarding the dimensions along which the data has no variance. This is also sometimes refereed to as Principal Component Analysis (PCA) dimensionality reduction:</a:t>
            </a:r>
          </a:p>
        </p:txBody>
      </p:sp>
      <p:sp>
        <p:nvSpPr>
          <p:cNvPr id="11" name="Rectangle 5"/>
          <p:cNvSpPr>
            <a:spLocks noChangeArrowheads="1"/>
          </p:cNvSpPr>
          <p:nvPr/>
        </p:nvSpPr>
        <p:spPr bwMode="auto">
          <a:xfrm>
            <a:off x="1600209" y="6057390"/>
            <a:ext cx="6553190" cy="246221"/>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600" b="1" dirty="0" err="1">
                <a:solidFill>
                  <a:srgbClr val="C00000"/>
                </a:solidFill>
                <a:latin typeface="Arial Unicode MS" pitchFamily="34" charset="-128"/>
                <a:cs typeface="Arial" pitchFamily="34" charset="0"/>
              </a:rPr>
              <a:t>Xrot_reduced</a:t>
            </a:r>
            <a:r>
              <a:rPr lang="en-US" altLang="en-US" sz="1600" b="1" dirty="0">
                <a:solidFill>
                  <a:srgbClr val="C00000"/>
                </a:solidFill>
                <a:latin typeface="Arial Unicode MS" pitchFamily="34" charset="-128"/>
                <a:cs typeface="Arial" pitchFamily="34" charset="0"/>
              </a:rPr>
              <a:t> </a:t>
            </a:r>
            <a:r>
              <a:rPr lang="en-US" altLang="en-US" sz="1600" dirty="0">
                <a:latin typeface="Arial Unicode MS" pitchFamily="34" charset="-128"/>
                <a:cs typeface="Arial" pitchFamily="34" charset="0"/>
              </a:rPr>
              <a:t>= np.dot(X, U[:,:100])  #  </a:t>
            </a:r>
            <a:r>
              <a:rPr lang="en-US" altLang="en-US" sz="1600" dirty="0" err="1">
                <a:latin typeface="Arial Unicode MS" pitchFamily="34" charset="-128"/>
                <a:cs typeface="Arial" pitchFamily="34" charset="0"/>
              </a:rPr>
              <a:t>Xrot_reduced</a:t>
            </a:r>
            <a:r>
              <a:rPr lang="en-US" altLang="en-US" sz="1600" dirty="0">
                <a:latin typeface="Arial Unicode MS" pitchFamily="34" charset="-128"/>
                <a:cs typeface="Arial" pitchFamily="34" charset="0"/>
              </a:rPr>
              <a:t> becomes [N x 100] </a:t>
            </a:r>
          </a:p>
        </p:txBody>
      </p:sp>
    </p:spTree>
    <p:extLst>
      <p:ext uri="{BB962C8B-B14F-4D97-AF65-F5344CB8AC3E}">
        <p14:creationId xmlns:p14="http://schemas.microsoft.com/office/powerpoint/2010/main" val="3005514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sp>
        <p:nvSpPr>
          <p:cNvPr id="3" name="Rectangle 2"/>
          <p:cNvSpPr/>
          <p:nvPr/>
        </p:nvSpPr>
        <p:spPr>
          <a:xfrm>
            <a:off x="761999" y="1254597"/>
            <a:ext cx="7892144" cy="1815882"/>
          </a:xfrm>
          <a:prstGeom prst="rect">
            <a:avLst/>
          </a:prstGeom>
        </p:spPr>
        <p:txBody>
          <a:bodyPr wrap="square">
            <a:spAutoFit/>
          </a:bodyPr>
          <a:lstStyle/>
          <a:p>
            <a:pPr algn="just"/>
            <a:r>
              <a:rPr lang="en-US" sz="1600" dirty="0"/>
              <a:t>After this operation, we would have reduced the original dataset of size [N x D] to one of size [N x 100], keeping the 100 dimensions of the data that contain the most variance. </a:t>
            </a:r>
            <a:endParaRPr lang="en-US" sz="1600" dirty="0" smtClean="0"/>
          </a:p>
          <a:p>
            <a:pPr algn="just"/>
            <a:endParaRPr lang="en-US" sz="1600" dirty="0"/>
          </a:p>
          <a:p>
            <a:pPr algn="just"/>
            <a:r>
              <a:rPr lang="en-US" sz="1600" dirty="0" smtClean="0"/>
              <a:t>It </a:t>
            </a:r>
            <a:r>
              <a:rPr lang="en-US" sz="1600" dirty="0"/>
              <a:t>is very often the case that you can get very good performance by training linear classifiers or neural networks on the PCA-reduced datasets, obtaining savings in both space and time.</a:t>
            </a:r>
          </a:p>
        </p:txBody>
      </p:sp>
      <p:sp>
        <p:nvSpPr>
          <p:cNvPr id="4" name="Rectangle 3"/>
          <p:cNvSpPr/>
          <p:nvPr/>
        </p:nvSpPr>
        <p:spPr>
          <a:xfrm>
            <a:off x="761999" y="3354327"/>
            <a:ext cx="7892144" cy="1323439"/>
          </a:xfrm>
          <a:prstGeom prst="rect">
            <a:avLst/>
          </a:prstGeom>
        </p:spPr>
        <p:txBody>
          <a:bodyPr wrap="square">
            <a:spAutoFit/>
          </a:bodyPr>
          <a:lstStyle/>
          <a:p>
            <a:pPr algn="just"/>
            <a:r>
              <a:rPr lang="en-US" sz="1600" dirty="0"/>
              <a:t>The last transformation you may see in practice is whitening. The whitening operation takes the data in the </a:t>
            </a:r>
            <a:r>
              <a:rPr lang="en-US" sz="1600" dirty="0" err="1"/>
              <a:t>eigenbasis</a:t>
            </a:r>
            <a:r>
              <a:rPr lang="en-US" sz="1600" dirty="0"/>
              <a:t> and divides every dimension by the eigenvalue to normalize the scale. The geometric interpretation of this transformation is that if the input data is a multivariable </a:t>
            </a:r>
            <a:r>
              <a:rPr lang="en-US" sz="1600" dirty="0" err="1"/>
              <a:t>gaussian</a:t>
            </a:r>
            <a:r>
              <a:rPr lang="en-US" sz="1600" dirty="0"/>
              <a:t>, then the whitened data will be a </a:t>
            </a:r>
            <a:r>
              <a:rPr lang="en-US" sz="1600" dirty="0" err="1"/>
              <a:t>gaussian</a:t>
            </a:r>
            <a:r>
              <a:rPr lang="en-US" sz="1600" dirty="0"/>
              <a:t> with zero mean and identity covariance matrix. This step would take the form:</a:t>
            </a:r>
          </a:p>
        </p:txBody>
      </p:sp>
      <p:sp>
        <p:nvSpPr>
          <p:cNvPr id="5" name="Rectangle 1"/>
          <p:cNvSpPr>
            <a:spLocks noChangeArrowheads="1"/>
          </p:cNvSpPr>
          <p:nvPr/>
        </p:nvSpPr>
        <p:spPr bwMode="auto">
          <a:xfrm>
            <a:off x="1240971" y="4807613"/>
            <a:ext cx="6934200" cy="738664"/>
          </a:xfrm>
          <a:prstGeom prst="rect">
            <a:avLst/>
          </a:prstGeom>
          <a:solidFill>
            <a:schemeClr val="accent1">
              <a:lumMod val="75000"/>
              <a:alpha val="17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999988"/>
                </a:solidFill>
                <a:effectLst/>
                <a:latin typeface="Arial Unicode MS" pitchFamily="34" charset="-128"/>
                <a:cs typeface="Arial" pitchFamily="34" charset="0"/>
              </a:rPr>
              <a:t># whiten the data:</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rgbClr val="999988"/>
                </a:solidFill>
                <a:effectLst/>
                <a:latin typeface="Arial Unicode MS" pitchFamily="34" charset="-128"/>
                <a:cs typeface="Arial" pitchFamily="34" charset="0"/>
              </a:rPr>
              <a:t># divide by the eigenvalues (which are square roots of the singular values)</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smtClean="0">
                <a:ln>
                  <a:noFill/>
                </a:ln>
                <a:solidFill>
                  <a:schemeClr val="tx1"/>
                </a:solidFill>
                <a:effectLst/>
                <a:latin typeface="Arial" pitchFamily="34" charset="0"/>
              </a:rPr>
              <a:t>Xwhite</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err="1" smtClean="0">
                <a:ln>
                  <a:noFill/>
                </a:ln>
                <a:solidFill>
                  <a:schemeClr val="tx1"/>
                </a:solidFill>
                <a:effectLst/>
                <a:latin typeface="Arial" pitchFamily="34" charset="0"/>
              </a:rPr>
              <a:t>Xrot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err="1" smtClean="0">
                <a:ln>
                  <a:noFill/>
                </a:ln>
                <a:solidFill>
                  <a:schemeClr val="tx1"/>
                </a:solidFill>
                <a:effectLst/>
                <a:latin typeface="Arial" pitchFamily="34" charset="0"/>
              </a:rPr>
              <a:t>np</a:t>
            </a:r>
            <a:r>
              <a:rPr kumimoji="0" lang="en-US" altLang="en-US" sz="1600" b="1" i="0" u="none" strike="noStrike" cap="none" normalizeH="0" baseline="0" dirty="0" err="1" smtClean="0">
                <a:ln>
                  <a:noFill/>
                </a:ln>
                <a:solidFill>
                  <a:schemeClr val="tx1"/>
                </a:solidFill>
                <a:effectLst/>
                <a:latin typeface="Arial" pitchFamily="34" charset="0"/>
              </a:rPr>
              <a:t>.</a:t>
            </a:r>
            <a:r>
              <a:rPr kumimoji="0" lang="en-US" altLang="en-US" sz="1600" b="0" i="0" u="none" strike="noStrike" cap="none" normalizeH="0" baseline="0" dirty="0" err="1" smtClean="0">
                <a:ln>
                  <a:noFill/>
                </a:ln>
                <a:solidFill>
                  <a:schemeClr val="tx1"/>
                </a:solidFill>
                <a:effectLst/>
                <a:latin typeface="Arial" pitchFamily="34" charset="0"/>
              </a:rPr>
              <a:t>sqrt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a:t>
            </a:r>
            <a:r>
              <a:rPr kumimoji="0" lang="en-US" altLang="en-US" sz="1600" b="0" i="0" u="none" strike="noStrike" cap="none" normalizeH="0" baseline="0" dirty="0" smtClean="0">
                <a:ln>
                  <a:noFill/>
                </a:ln>
                <a:solidFill>
                  <a:schemeClr val="tx1"/>
                </a:solidFill>
                <a:effectLst/>
                <a:latin typeface="Arial" pitchFamily="34" charset="0"/>
              </a:rPr>
              <a:t>S</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1" i="0" u="none" strike="noStrike" cap="none" normalizeH="0" baseline="0" dirty="0" smtClean="0">
                <a:ln>
                  <a:noFill/>
                </a:ln>
                <a:solidFill>
                  <a:schemeClr val="tx1"/>
                </a:solidFill>
                <a:effectLst/>
                <a:latin typeface="Arial" pitchFamily="34" charset="0"/>
              </a:rPr>
              <a:t>+</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 </a:t>
            </a:r>
            <a:r>
              <a:rPr kumimoji="0" lang="en-US" altLang="en-US" sz="1600" b="0" i="0" u="none" strike="noStrike" cap="none" normalizeH="0" baseline="0" dirty="0" smtClean="0">
                <a:ln>
                  <a:noFill/>
                </a:ln>
                <a:solidFill>
                  <a:srgbClr val="009999"/>
                </a:solidFill>
                <a:effectLst/>
                <a:latin typeface="Arial Unicode MS" pitchFamily="34" charset="-128"/>
                <a:cs typeface="Arial" pitchFamily="34" charset="0"/>
              </a:rPr>
              <a:t>1e-5</a:t>
            </a:r>
            <a:r>
              <a:rPr kumimoji="0" lang="en-US" altLang="en-US" sz="1600" b="0" i="0" u="none" strike="noStrike" cap="none" normalizeH="0" baseline="0" dirty="0" smtClean="0">
                <a:ln>
                  <a:noFill/>
                </a:ln>
                <a:solidFill>
                  <a:srgbClr val="000000"/>
                </a:solidFill>
                <a:effectLst/>
                <a:latin typeface="Arial Unicode MS" pitchFamily="34" charset="-128"/>
                <a:cs typeface="Arial" pitchFamily="34" charset="0"/>
              </a:rPr>
              <a:t>)</a:t>
            </a:r>
            <a:r>
              <a:rPr kumimoji="0" lang="en-US" altLang="en-US" sz="1600" b="0" i="0" u="none" strike="noStrike" cap="none" normalizeH="0" baseline="0" dirty="0" smtClean="0">
                <a:ln>
                  <a:noFill/>
                </a:ln>
                <a:solidFill>
                  <a:schemeClr val="tx1"/>
                </a:solidFill>
                <a:effectLst/>
                <a:latin typeface="Arial" pitchFamily="34" charset="0"/>
                <a:cs typeface="Arial" pitchFamily="34" charset="0"/>
              </a:rPr>
              <a:t> </a:t>
            </a:r>
          </a:p>
        </p:txBody>
      </p:sp>
    </p:spTree>
    <p:extLst>
      <p:ext uri="{BB962C8B-B14F-4D97-AF65-F5344CB8AC3E}">
        <p14:creationId xmlns:p14="http://schemas.microsoft.com/office/powerpoint/2010/main" val="227801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30" y="1378077"/>
            <a:ext cx="7390145" cy="252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83769" y="4086055"/>
            <a:ext cx="7892143" cy="2262671"/>
          </a:xfrm>
          <a:prstGeom prst="rect">
            <a:avLst/>
          </a:prstGeom>
        </p:spPr>
        <p:txBody>
          <a:bodyPr wrap="square">
            <a:spAutoFit/>
          </a:bodyPr>
          <a:lstStyle/>
          <a:p>
            <a:pPr algn="just">
              <a:lnSpc>
                <a:spcPct val="150000"/>
              </a:lnSpc>
            </a:pPr>
            <a:r>
              <a:rPr lang="en-US" sz="1600" dirty="0"/>
              <a:t>PCA / Whitening. </a:t>
            </a:r>
            <a:r>
              <a:rPr lang="en-US" sz="1600" b="1" dirty="0"/>
              <a:t>Left</a:t>
            </a:r>
            <a:r>
              <a:rPr lang="en-US" sz="1600" dirty="0"/>
              <a:t>: Original toy, 2-dimensional input data. </a:t>
            </a:r>
            <a:r>
              <a:rPr lang="en-US" sz="1600" b="1" dirty="0"/>
              <a:t>Middle</a:t>
            </a:r>
            <a:r>
              <a:rPr lang="en-US" sz="1600" dirty="0"/>
              <a:t>: After performing PCA. The data is centered at zero and then rotated into the </a:t>
            </a:r>
            <a:r>
              <a:rPr lang="en-US" sz="1600" dirty="0" err="1"/>
              <a:t>eigenbasis</a:t>
            </a:r>
            <a:r>
              <a:rPr lang="en-US" sz="1600" dirty="0"/>
              <a:t> of the data covariance matrix. This </a:t>
            </a:r>
            <a:r>
              <a:rPr lang="en-US" sz="1600" dirty="0" err="1"/>
              <a:t>decorrelates</a:t>
            </a:r>
            <a:r>
              <a:rPr lang="en-US" sz="1600" dirty="0"/>
              <a:t> the data (the covariance matrix becomes diagonal). </a:t>
            </a:r>
            <a:r>
              <a:rPr lang="en-US" sz="1600" b="1" dirty="0"/>
              <a:t>Right</a:t>
            </a:r>
            <a:r>
              <a:rPr lang="en-US" sz="1600" dirty="0"/>
              <a:t>: Each dimension is additionally scaled by the eigenvalues, transforming the data covariance matrix into the identity matrix. Geometrically, this corresponds to stretching and squeezing the data into an isotropic </a:t>
            </a:r>
            <a:r>
              <a:rPr lang="en-US" sz="1600" dirty="0" err="1"/>
              <a:t>gaussian</a:t>
            </a:r>
            <a:r>
              <a:rPr lang="en-US" sz="1600" dirty="0"/>
              <a:t> blob.</a:t>
            </a:r>
          </a:p>
        </p:txBody>
      </p:sp>
    </p:spTree>
    <p:extLst>
      <p:ext uri="{BB962C8B-B14F-4D97-AF65-F5344CB8AC3E}">
        <p14:creationId xmlns:p14="http://schemas.microsoft.com/office/powerpoint/2010/main" val="33746964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PCA and Whitening</a:t>
            </a:r>
            <a:endParaRPr lang="en-US" sz="28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99" y="1273059"/>
            <a:ext cx="8319684" cy="22958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70114" y="3714768"/>
            <a:ext cx="8319684" cy="1077218"/>
          </a:xfrm>
          <a:prstGeom prst="rect">
            <a:avLst/>
          </a:prstGeom>
        </p:spPr>
        <p:txBody>
          <a:bodyPr wrap="square">
            <a:spAutoFit/>
          </a:bodyPr>
          <a:lstStyle/>
          <a:p>
            <a:pPr algn="just"/>
            <a:r>
              <a:rPr lang="en-US" sz="1600" b="1" dirty="0">
                <a:solidFill>
                  <a:srgbClr val="FF0000"/>
                </a:solidFill>
              </a:rPr>
              <a:t>Left</a:t>
            </a:r>
            <a:r>
              <a:rPr lang="en-US" sz="1600" dirty="0" smtClean="0"/>
              <a:t>: An </a:t>
            </a:r>
            <a:r>
              <a:rPr lang="en-US" sz="1600" dirty="0"/>
              <a:t>example set of 49 images. </a:t>
            </a:r>
            <a:r>
              <a:rPr lang="en-US" sz="1600" b="1" dirty="0">
                <a:solidFill>
                  <a:srgbClr val="FF0000"/>
                </a:solidFill>
              </a:rPr>
              <a:t>2nd from Left</a:t>
            </a:r>
            <a:r>
              <a:rPr lang="en-US" sz="1600" dirty="0"/>
              <a:t>: The top 144 out of 3072 eigenvectors. The top eigenvectors account for most of the variance in the data, and we can see that they correspond to lower frequencies in the images. </a:t>
            </a:r>
            <a:r>
              <a:rPr lang="en-US" sz="1600" b="1" dirty="0">
                <a:solidFill>
                  <a:srgbClr val="FF0000"/>
                </a:solidFill>
              </a:rPr>
              <a:t>2nd from Right</a:t>
            </a:r>
            <a:r>
              <a:rPr lang="en-US" sz="1600" dirty="0"/>
              <a:t>: The 49 images reduced with PCA, using the 144 eigenvectors shown here</a:t>
            </a:r>
          </a:p>
        </p:txBody>
      </p:sp>
      <p:sp>
        <p:nvSpPr>
          <p:cNvPr id="4" name="Rectangle 3"/>
          <p:cNvSpPr/>
          <p:nvPr/>
        </p:nvSpPr>
        <p:spPr>
          <a:xfrm>
            <a:off x="1055912" y="4978848"/>
            <a:ext cx="7195457" cy="1077218"/>
          </a:xfrm>
          <a:prstGeom prst="rect">
            <a:avLst/>
          </a:prstGeom>
        </p:spPr>
        <p:txBody>
          <a:bodyPr wrap="square">
            <a:spAutoFit/>
          </a:bodyPr>
          <a:lstStyle/>
          <a:p>
            <a:pPr algn="ctr"/>
            <a:r>
              <a:rPr lang="en-US" sz="1600" dirty="0">
                <a:solidFill>
                  <a:srgbClr val="C00000"/>
                </a:solidFill>
              </a:rPr>
              <a:t>In practice. We mention PCA/Whitening in these notes for completeness, but these transformations are not used with Convolutional Networks. However, it is very important to zero-center the data, and it is common to see normalization of every pixel as well.</a:t>
            </a:r>
          </a:p>
        </p:txBody>
      </p:sp>
    </p:spTree>
    <p:extLst>
      <p:ext uri="{BB962C8B-B14F-4D97-AF65-F5344CB8AC3E}">
        <p14:creationId xmlns:p14="http://schemas.microsoft.com/office/powerpoint/2010/main" val="39583955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Weight </a:t>
            </a:r>
            <a:r>
              <a:rPr lang="en-US" sz="2800" dirty="0" smtClean="0"/>
              <a:t>Initialization</a:t>
            </a:r>
            <a:endParaRPr lang="en-US" sz="2800" dirty="0"/>
          </a:p>
        </p:txBody>
      </p:sp>
      <p:sp>
        <p:nvSpPr>
          <p:cNvPr id="3" name="Rectangle 2"/>
          <p:cNvSpPr/>
          <p:nvPr/>
        </p:nvSpPr>
        <p:spPr>
          <a:xfrm>
            <a:off x="707571" y="1238854"/>
            <a:ext cx="7424057" cy="2062103"/>
          </a:xfrm>
          <a:prstGeom prst="rect">
            <a:avLst/>
          </a:prstGeom>
        </p:spPr>
        <p:txBody>
          <a:bodyPr wrap="square">
            <a:spAutoFit/>
          </a:bodyPr>
          <a:lstStyle/>
          <a:p>
            <a:pPr algn="just"/>
            <a:r>
              <a:rPr lang="en-US" sz="1600" b="1" dirty="0">
                <a:solidFill>
                  <a:srgbClr val="C00000"/>
                </a:solidFill>
              </a:rPr>
              <a:t>all zero </a:t>
            </a:r>
            <a:r>
              <a:rPr lang="en-US" sz="1600" b="1" dirty="0" smtClean="0">
                <a:solidFill>
                  <a:srgbClr val="C00000"/>
                </a:solidFill>
              </a:rPr>
              <a:t>initialization</a:t>
            </a:r>
            <a:r>
              <a:rPr lang="en-US" sz="1600" dirty="0" smtClean="0"/>
              <a:t>:  </a:t>
            </a:r>
            <a:r>
              <a:rPr lang="en-US" sz="1600" dirty="0"/>
              <a:t>Note that we do not know what the final value of every weight should be in the trained network, but with proper data normalization it is reasonable to assume that approximately half of the weights will be positive and half of them will be negative. A reasonable-sounding idea then might be to set all the initial weights to zero, which we expect to be the “best guess” in expectation</a:t>
            </a:r>
            <a:r>
              <a:rPr lang="en-US" sz="1600" dirty="0" smtClean="0"/>
              <a:t>. However, there is </a:t>
            </a:r>
            <a:r>
              <a:rPr lang="en-US" sz="1600" dirty="0"/>
              <a:t>there is no source of asymmetry between neurons if their weights are initialized to be the same.</a:t>
            </a:r>
            <a:r>
              <a:rPr lang="en-US" sz="1600" dirty="0" smtClean="0"/>
              <a:t> Hence </a:t>
            </a:r>
            <a:r>
              <a:rPr lang="en-US" sz="1600" b="1" dirty="0">
                <a:solidFill>
                  <a:srgbClr val="C00000"/>
                </a:solidFill>
              </a:rPr>
              <a:t>all zero </a:t>
            </a:r>
            <a:r>
              <a:rPr lang="en-US" sz="1600" b="1" dirty="0" smtClean="0">
                <a:solidFill>
                  <a:srgbClr val="C00000"/>
                </a:solidFill>
              </a:rPr>
              <a:t>initialization  should be avoided..</a:t>
            </a:r>
            <a:endParaRPr lang="en-US" sz="1600" dirty="0"/>
          </a:p>
        </p:txBody>
      </p:sp>
      <p:sp>
        <p:nvSpPr>
          <p:cNvPr id="4" name="Rectangle 3"/>
          <p:cNvSpPr/>
          <p:nvPr/>
        </p:nvSpPr>
        <p:spPr>
          <a:xfrm>
            <a:off x="707571" y="3417723"/>
            <a:ext cx="2523448" cy="338554"/>
          </a:xfrm>
          <a:prstGeom prst="rect">
            <a:avLst/>
          </a:prstGeom>
        </p:spPr>
        <p:txBody>
          <a:bodyPr wrap="none">
            <a:spAutoFit/>
          </a:bodyPr>
          <a:lstStyle/>
          <a:p>
            <a:r>
              <a:rPr lang="en-US" sz="1600" b="1" dirty="0">
                <a:solidFill>
                  <a:srgbClr val="C00000"/>
                </a:solidFill>
              </a:rPr>
              <a:t>Small random numbers.</a:t>
            </a:r>
          </a:p>
        </p:txBody>
      </p:sp>
      <p:sp>
        <p:nvSpPr>
          <p:cNvPr id="5" name="Rectangle 4"/>
          <p:cNvSpPr/>
          <p:nvPr/>
        </p:nvSpPr>
        <p:spPr>
          <a:xfrm>
            <a:off x="2893144" y="3830989"/>
            <a:ext cx="3640740" cy="369332"/>
          </a:xfrm>
          <a:prstGeom prst="rect">
            <a:avLst/>
          </a:prstGeom>
          <a:solidFill>
            <a:schemeClr val="accent1">
              <a:lumMod val="75000"/>
              <a:alpha val="21000"/>
            </a:schemeClr>
          </a:solidFill>
        </p:spPr>
        <p:txBody>
          <a:bodyPr wrap="none">
            <a:spAutoFit/>
          </a:bodyPr>
          <a:lstStyle/>
          <a:p>
            <a:r>
              <a:rPr lang="en-US" dirty="0"/>
              <a:t>W = 0.01* </a:t>
            </a:r>
            <a:r>
              <a:rPr lang="en-US" dirty="0" err="1"/>
              <a:t>np.random.randn</a:t>
            </a:r>
            <a:r>
              <a:rPr lang="en-US" dirty="0"/>
              <a:t>(D,H),</a:t>
            </a:r>
          </a:p>
        </p:txBody>
      </p:sp>
      <p:sp>
        <p:nvSpPr>
          <p:cNvPr id="6" name="Rectangle 5"/>
          <p:cNvSpPr/>
          <p:nvPr/>
        </p:nvSpPr>
        <p:spPr>
          <a:xfrm>
            <a:off x="707570" y="4232979"/>
            <a:ext cx="7598229" cy="1077218"/>
          </a:xfrm>
          <a:prstGeom prst="rect">
            <a:avLst/>
          </a:prstGeom>
        </p:spPr>
        <p:txBody>
          <a:bodyPr wrap="square">
            <a:spAutoFit/>
          </a:bodyPr>
          <a:lstStyle/>
          <a:p>
            <a:pPr algn="just"/>
            <a:r>
              <a:rPr lang="en-US" sz="1600" dirty="0"/>
              <a:t>where </a:t>
            </a:r>
            <a:r>
              <a:rPr lang="en-US" sz="1600" dirty="0" err="1"/>
              <a:t>randn</a:t>
            </a:r>
            <a:r>
              <a:rPr lang="en-US" sz="1600" dirty="0"/>
              <a:t> samples from a zero mean, unit standard deviation </a:t>
            </a:r>
            <a:r>
              <a:rPr lang="en-US" sz="1600" dirty="0" err="1"/>
              <a:t>gaussian</a:t>
            </a:r>
            <a:r>
              <a:rPr lang="en-US" sz="1600" dirty="0"/>
              <a:t>. With this formulation, every neuron’s weight vector is initialized as a random vector sampled from a multi-dimensional </a:t>
            </a:r>
            <a:r>
              <a:rPr lang="en-US" sz="1600" dirty="0" err="1"/>
              <a:t>gaussian</a:t>
            </a:r>
            <a:r>
              <a:rPr lang="en-US" sz="1600" dirty="0"/>
              <a:t>, so the neurons point in random direction in the input space.</a:t>
            </a:r>
          </a:p>
        </p:txBody>
      </p:sp>
    </p:spTree>
    <p:extLst>
      <p:ext uri="{BB962C8B-B14F-4D97-AF65-F5344CB8AC3E}">
        <p14:creationId xmlns:p14="http://schemas.microsoft.com/office/powerpoint/2010/main" val="55715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Data-driven approach</a:t>
            </a:r>
          </a:p>
        </p:txBody>
      </p:sp>
      <p:sp>
        <p:nvSpPr>
          <p:cNvPr id="3" name="Rectangle 2"/>
          <p:cNvSpPr/>
          <p:nvPr/>
        </p:nvSpPr>
        <p:spPr>
          <a:xfrm>
            <a:off x="790575" y="1220213"/>
            <a:ext cx="7658100" cy="1815882"/>
          </a:xfrm>
          <a:prstGeom prst="rect">
            <a:avLst/>
          </a:prstGeom>
        </p:spPr>
        <p:txBody>
          <a:bodyPr wrap="square">
            <a:spAutoFit/>
          </a:bodyPr>
          <a:lstStyle/>
          <a:p>
            <a:pPr algn="just"/>
            <a:r>
              <a:rPr lang="en-US" sz="1600" dirty="0">
                <a:solidFill>
                  <a:srgbClr val="000000"/>
                </a:solidFill>
                <a:latin typeface="Roboto"/>
              </a:rPr>
              <a:t>provide the computer with many examples of each class and then develop learning algorithms that look at these examples and learn about the visual appearance of each class. </a:t>
            </a:r>
            <a:endParaRPr lang="en-US" sz="1600" dirty="0" smtClean="0">
              <a:solidFill>
                <a:srgbClr val="000000"/>
              </a:solidFill>
              <a:latin typeface="Roboto"/>
            </a:endParaRPr>
          </a:p>
          <a:p>
            <a:pPr algn="just"/>
            <a:endParaRPr lang="en-US" sz="1600" dirty="0">
              <a:solidFill>
                <a:srgbClr val="000000"/>
              </a:solidFill>
              <a:latin typeface="Roboto"/>
            </a:endParaRPr>
          </a:p>
          <a:p>
            <a:pPr algn="just"/>
            <a:r>
              <a:rPr lang="en-US" sz="1600" dirty="0" smtClean="0">
                <a:solidFill>
                  <a:srgbClr val="000000"/>
                </a:solidFill>
                <a:latin typeface="Roboto"/>
              </a:rPr>
              <a:t>This </a:t>
            </a:r>
            <a:r>
              <a:rPr lang="en-US" sz="1600" dirty="0">
                <a:solidFill>
                  <a:srgbClr val="000000"/>
                </a:solidFill>
                <a:latin typeface="Roboto"/>
              </a:rPr>
              <a:t>approach is referred to as a </a:t>
            </a:r>
            <a:r>
              <a:rPr lang="en-US" sz="1600" i="1" dirty="0">
                <a:solidFill>
                  <a:srgbClr val="000000"/>
                </a:solidFill>
                <a:latin typeface="Roboto"/>
              </a:rPr>
              <a:t>data-driven approach</a:t>
            </a:r>
            <a:r>
              <a:rPr lang="en-US" sz="1600" dirty="0">
                <a:solidFill>
                  <a:srgbClr val="000000"/>
                </a:solidFill>
                <a:latin typeface="Roboto"/>
              </a:rPr>
              <a:t>, since it relies on first accumulating a </a:t>
            </a:r>
            <a:r>
              <a:rPr lang="en-US" sz="1600" i="1" dirty="0">
                <a:solidFill>
                  <a:srgbClr val="000000"/>
                </a:solidFill>
                <a:latin typeface="Roboto"/>
              </a:rPr>
              <a:t>training dataset</a:t>
            </a:r>
            <a:r>
              <a:rPr lang="en-US" sz="1600" dirty="0">
                <a:solidFill>
                  <a:srgbClr val="000000"/>
                </a:solidFill>
                <a:latin typeface="Roboto"/>
              </a:rPr>
              <a:t> of labeled images. Here is an example of what such a dataset might look like:</a:t>
            </a:r>
            <a:endParaRPr lang="en-US" sz="16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952" y="3036095"/>
            <a:ext cx="7185346" cy="3300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762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Weight Initialization</a:t>
            </a:r>
          </a:p>
        </p:txBody>
      </p:sp>
      <p:grpSp>
        <p:nvGrpSpPr>
          <p:cNvPr id="5" name="Group 4"/>
          <p:cNvGrpSpPr/>
          <p:nvPr/>
        </p:nvGrpSpPr>
        <p:grpSpPr>
          <a:xfrm>
            <a:off x="696686" y="1249826"/>
            <a:ext cx="8011886" cy="4042397"/>
            <a:chOff x="700528" y="1249826"/>
            <a:chExt cx="7550843" cy="4042397"/>
          </a:xfrm>
        </p:grpSpPr>
        <p:sp>
          <p:nvSpPr>
            <p:cNvPr id="3" name="Rectangle 2"/>
            <p:cNvSpPr/>
            <p:nvPr/>
          </p:nvSpPr>
          <p:spPr>
            <a:xfrm>
              <a:off x="700528" y="1722015"/>
              <a:ext cx="7550843" cy="3570208"/>
            </a:xfrm>
            <a:prstGeom prst="rect">
              <a:avLst/>
            </a:prstGeom>
          </p:spPr>
          <p:txBody>
            <a:bodyPr wrap="square">
              <a:spAutoFit/>
            </a:bodyPr>
            <a:lstStyle/>
            <a:p>
              <a:pPr algn="just"/>
              <a:r>
                <a:rPr lang="en-US" sz="1600" dirty="0"/>
                <a:t>One problem with the above suggestion is that the distribution of the outputs from a randomly initialized neuron has a variance that grows with the number of inputs. It turns out that we can normalize the variance of each neuron’s output to 1 by scaling its weight vector by the square root of its fan-in (i.e. its number of inputs). </a:t>
              </a:r>
              <a:endParaRPr lang="en-US" sz="1600" dirty="0" smtClean="0"/>
            </a:p>
            <a:p>
              <a:pPr algn="just"/>
              <a:endParaRPr lang="en-US" sz="1600" dirty="0"/>
            </a:p>
            <a:p>
              <a:pPr algn="just"/>
              <a:r>
                <a:rPr lang="en-US" sz="1600" dirty="0" smtClean="0"/>
                <a:t>That </a:t>
              </a:r>
              <a:r>
                <a:rPr lang="en-US" sz="1600" dirty="0"/>
                <a:t>is, the recommended heuristic is to initialize each neuron’s weight vector as: </a:t>
              </a:r>
              <a:r>
                <a:rPr lang="en-US" sz="1600" dirty="0" smtClean="0"/>
                <a:t>		</a:t>
              </a:r>
            </a:p>
            <a:p>
              <a:pPr algn="just"/>
              <a:r>
                <a:rPr lang="en-US" sz="1600" b="1" dirty="0">
                  <a:solidFill>
                    <a:srgbClr val="C00000"/>
                  </a:solidFill>
                </a:rPr>
                <a:t>	</a:t>
              </a:r>
              <a:r>
                <a:rPr lang="en-US" sz="1600" b="1" dirty="0" smtClean="0">
                  <a:solidFill>
                    <a:srgbClr val="C00000"/>
                  </a:solidFill>
                </a:rPr>
                <a:t>	</a:t>
              </a:r>
              <a:r>
                <a:rPr lang="en-US" b="1" dirty="0" smtClean="0">
                  <a:solidFill>
                    <a:srgbClr val="C00000"/>
                  </a:solidFill>
                </a:rPr>
                <a:t>w </a:t>
              </a:r>
              <a:r>
                <a:rPr lang="en-US" b="1" dirty="0">
                  <a:solidFill>
                    <a:srgbClr val="C00000"/>
                  </a:solidFill>
                </a:rPr>
                <a:t>= </a:t>
              </a:r>
              <a:r>
                <a:rPr lang="en-US" b="1" dirty="0" err="1">
                  <a:solidFill>
                    <a:srgbClr val="C00000"/>
                  </a:solidFill>
                </a:rPr>
                <a:t>np.random.randn</a:t>
              </a:r>
              <a:r>
                <a:rPr lang="en-US" b="1" dirty="0">
                  <a:solidFill>
                    <a:srgbClr val="C00000"/>
                  </a:solidFill>
                </a:rPr>
                <a:t>(n) / </a:t>
              </a:r>
              <a:r>
                <a:rPr lang="en-US" b="1" dirty="0" err="1">
                  <a:solidFill>
                    <a:srgbClr val="C00000"/>
                  </a:solidFill>
                </a:rPr>
                <a:t>sqrt</a:t>
              </a:r>
              <a:r>
                <a:rPr lang="en-US" b="1" dirty="0">
                  <a:solidFill>
                    <a:srgbClr val="C00000"/>
                  </a:solidFill>
                </a:rPr>
                <a:t>(n), </a:t>
              </a:r>
              <a:endParaRPr lang="en-US" b="1" dirty="0" smtClean="0">
                <a:solidFill>
                  <a:srgbClr val="C00000"/>
                </a:solidFill>
              </a:endParaRPr>
            </a:p>
            <a:p>
              <a:pPr algn="just"/>
              <a:endParaRPr lang="en-US" sz="1600" b="1" dirty="0">
                <a:solidFill>
                  <a:srgbClr val="C00000"/>
                </a:solidFill>
              </a:endParaRPr>
            </a:p>
            <a:p>
              <a:pPr algn="just"/>
              <a:r>
                <a:rPr lang="en-US" sz="1600" dirty="0" smtClean="0"/>
                <a:t>where </a:t>
              </a:r>
              <a:r>
                <a:rPr lang="en-US" sz="1600" dirty="0"/>
                <a:t>n is the number of its inputs. This ensures that all neurons in the network initially have approximately the same output distribution and empirically improves the rate of convergence</a:t>
              </a:r>
              <a:r>
                <a:rPr lang="en-US" sz="1600" dirty="0" smtClean="0"/>
                <a:t>. </a:t>
              </a:r>
            </a:p>
            <a:p>
              <a:pPr algn="just"/>
              <a:endParaRPr lang="en-US" sz="1600" dirty="0"/>
            </a:p>
            <a:p>
              <a:pPr algn="just"/>
              <a:r>
                <a:rPr lang="en-US" sz="1600" dirty="0" smtClean="0"/>
                <a:t>Some times following method is also used. </a:t>
              </a:r>
              <a:endParaRPr lang="en-US" sz="1600" dirty="0"/>
            </a:p>
          </p:txBody>
        </p:sp>
        <p:sp>
          <p:nvSpPr>
            <p:cNvPr id="4" name="Rectangle 3"/>
            <p:cNvSpPr/>
            <p:nvPr/>
          </p:nvSpPr>
          <p:spPr>
            <a:xfrm>
              <a:off x="838201" y="1249826"/>
              <a:ext cx="4097597" cy="369332"/>
            </a:xfrm>
            <a:prstGeom prst="rect">
              <a:avLst/>
            </a:prstGeom>
          </p:spPr>
          <p:txBody>
            <a:bodyPr wrap="none">
              <a:spAutoFit/>
            </a:bodyPr>
            <a:lstStyle/>
            <a:p>
              <a:r>
                <a:rPr lang="en-US" sz="1600" b="1" dirty="0">
                  <a:solidFill>
                    <a:srgbClr val="C00000"/>
                  </a:solidFill>
                  <a:latin typeface="Roboto"/>
                </a:rPr>
                <a:t>Calibrating the variances with 1/</a:t>
              </a:r>
              <a:r>
                <a:rPr lang="en-US" sz="1600" b="1" dirty="0" err="1">
                  <a:solidFill>
                    <a:srgbClr val="C00000"/>
                  </a:solidFill>
                  <a:latin typeface="Roboto"/>
                </a:rPr>
                <a:t>sqrt</a:t>
              </a:r>
              <a:r>
                <a:rPr lang="en-US" sz="1600" b="1" dirty="0">
                  <a:solidFill>
                    <a:srgbClr val="C00000"/>
                  </a:solidFill>
                  <a:latin typeface="Roboto"/>
                </a:rPr>
                <a:t>(n</a:t>
              </a:r>
              <a:r>
                <a:rPr lang="en-US" sz="1600" b="1" dirty="0">
                  <a:solidFill>
                    <a:srgbClr val="000000"/>
                  </a:solidFill>
                  <a:latin typeface="Roboto"/>
                </a:rPr>
                <a:t>)</a:t>
              </a:r>
              <a:r>
                <a:rPr lang="en-US" sz="1600" dirty="0">
                  <a:solidFill>
                    <a:srgbClr val="000000"/>
                  </a:solidFill>
                  <a:latin typeface="Roboto"/>
                </a:rPr>
                <a:t>.</a:t>
              </a:r>
              <a:r>
                <a:rPr lang="en-US" dirty="0">
                  <a:solidFill>
                    <a:srgbClr val="000000"/>
                  </a:solidFill>
                  <a:latin typeface="Roboto"/>
                </a:rPr>
                <a:t> </a:t>
              </a:r>
              <a:endParaRPr lang="en-US" dirty="0"/>
            </a:p>
          </p:txBody>
        </p:sp>
      </p:grpSp>
      <p:sp>
        <p:nvSpPr>
          <p:cNvPr id="6" name="Rectangle 5"/>
          <p:cNvSpPr/>
          <p:nvPr/>
        </p:nvSpPr>
        <p:spPr>
          <a:xfrm>
            <a:off x="478972" y="5803964"/>
            <a:ext cx="8229600" cy="584775"/>
          </a:xfrm>
          <a:prstGeom prst="rect">
            <a:avLst/>
          </a:prstGeom>
        </p:spPr>
        <p:txBody>
          <a:bodyPr wrap="square">
            <a:spAutoFit/>
          </a:bodyPr>
          <a:lstStyle/>
          <a:p>
            <a:pPr algn="just"/>
            <a:r>
              <a:rPr lang="en-US" sz="1600" b="1" dirty="0">
                <a:solidFill>
                  <a:srgbClr val="C00000"/>
                </a:solidFill>
              </a:rPr>
              <a:t>Initializing the biases. </a:t>
            </a:r>
            <a:r>
              <a:rPr lang="en-US" sz="1600" dirty="0"/>
              <a:t>It is possible and common to initialize the biases to be zero, since the asymmetry breaking is provided by the small random numbers in the weights.</a:t>
            </a:r>
          </a:p>
        </p:txBody>
      </p:sp>
      <p:sp>
        <p:nvSpPr>
          <p:cNvPr id="7" name="Rectangle 6"/>
          <p:cNvSpPr/>
          <p:nvPr/>
        </p:nvSpPr>
        <p:spPr>
          <a:xfrm>
            <a:off x="2198911" y="5322888"/>
            <a:ext cx="5377543" cy="369332"/>
          </a:xfrm>
          <a:prstGeom prst="rect">
            <a:avLst/>
          </a:prstGeom>
        </p:spPr>
        <p:txBody>
          <a:bodyPr wrap="square">
            <a:spAutoFit/>
          </a:bodyPr>
          <a:lstStyle/>
          <a:p>
            <a:r>
              <a:rPr lang="en-US" b="1" dirty="0">
                <a:solidFill>
                  <a:srgbClr val="C00000"/>
                </a:solidFill>
                <a:latin typeface="Courier New"/>
              </a:rPr>
              <a:t>w = </a:t>
            </a:r>
            <a:r>
              <a:rPr lang="en-US" b="1" dirty="0" err="1">
                <a:solidFill>
                  <a:srgbClr val="C00000"/>
                </a:solidFill>
                <a:latin typeface="Courier New"/>
              </a:rPr>
              <a:t>np.random.randn</a:t>
            </a:r>
            <a:r>
              <a:rPr lang="en-US" b="1" dirty="0">
                <a:solidFill>
                  <a:srgbClr val="C00000"/>
                </a:solidFill>
                <a:latin typeface="Courier New"/>
              </a:rPr>
              <a:t>(n) * </a:t>
            </a:r>
            <a:r>
              <a:rPr lang="en-US" b="1" dirty="0" err="1">
                <a:solidFill>
                  <a:srgbClr val="C00000"/>
                </a:solidFill>
                <a:latin typeface="Courier New"/>
              </a:rPr>
              <a:t>sqrt</a:t>
            </a:r>
            <a:r>
              <a:rPr lang="en-US" b="1" dirty="0">
                <a:solidFill>
                  <a:srgbClr val="C00000"/>
                </a:solidFill>
                <a:latin typeface="Courier New"/>
              </a:rPr>
              <a:t>(2.0/n)</a:t>
            </a:r>
            <a:endParaRPr lang="en-US" b="1" dirty="0">
              <a:solidFill>
                <a:srgbClr val="C00000"/>
              </a:solidFill>
            </a:endParaRPr>
          </a:p>
        </p:txBody>
      </p:sp>
    </p:spTree>
    <p:extLst>
      <p:ext uri="{BB962C8B-B14F-4D97-AF65-F5344CB8AC3E}">
        <p14:creationId xmlns:p14="http://schemas.microsoft.com/office/powerpoint/2010/main" val="30864617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Regularization</a:t>
            </a:r>
          </a:p>
        </p:txBody>
      </p:sp>
      <p:sp>
        <p:nvSpPr>
          <p:cNvPr id="3" name="Rectangle 2"/>
          <p:cNvSpPr/>
          <p:nvPr/>
        </p:nvSpPr>
        <p:spPr>
          <a:xfrm>
            <a:off x="729341" y="1159914"/>
            <a:ext cx="8077202" cy="584775"/>
          </a:xfrm>
          <a:prstGeom prst="rect">
            <a:avLst/>
          </a:prstGeom>
        </p:spPr>
        <p:txBody>
          <a:bodyPr wrap="square">
            <a:spAutoFit/>
          </a:bodyPr>
          <a:lstStyle/>
          <a:p>
            <a:pPr algn="just"/>
            <a:r>
              <a:rPr lang="en-US" sz="1600" i="1" dirty="0" err="1">
                <a:solidFill>
                  <a:srgbClr val="111111"/>
                </a:solidFill>
              </a:rPr>
              <a:t>Overfitting</a:t>
            </a:r>
            <a:r>
              <a:rPr lang="en-US" sz="1600" i="1" dirty="0">
                <a:solidFill>
                  <a:srgbClr val="111111"/>
                </a:solidFill>
              </a:rPr>
              <a:t> is a major problem for Predictive Analytics and especially for Neural Networks</a:t>
            </a:r>
            <a:endParaRPr lang="en-US" sz="1600" dirty="0"/>
          </a:p>
        </p:txBody>
      </p:sp>
      <p:sp>
        <p:nvSpPr>
          <p:cNvPr id="4" name="Rectangle 3"/>
          <p:cNvSpPr/>
          <p:nvPr/>
        </p:nvSpPr>
        <p:spPr>
          <a:xfrm>
            <a:off x="729341" y="2436404"/>
            <a:ext cx="8077202" cy="3739998"/>
          </a:xfrm>
          <a:prstGeom prst="rect">
            <a:avLst/>
          </a:prstGeom>
        </p:spPr>
        <p:txBody>
          <a:bodyPr wrap="square">
            <a:spAutoFit/>
          </a:bodyPr>
          <a:lstStyle/>
          <a:p>
            <a:pPr algn="just">
              <a:lnSpc>
                <a:spcPct val="150000"/>
              </a:lnSpc>
            </a:pPr>
            <a:r>
              <a:rPr lang="en-US" sz="1600" dirty="0" smtClean="0">
                <a:solidFill>
                  <a:srgbClr val="111111"/>
                </a:solidFill>
              </a:rPr>
              <a:t>Regularization </a:t>
            </a:r>
            <a:r>
              <a:rPr lang="en-US" sz="1600" dirty="0">
                <a:solidFill>
                  <a:srgbClr val="111111"/>
                </a:solidFill>
              </a:rPr>
              <a:t>modifies the objective function that we minimize by adding additional terms that penalize large weights. In other words, we change the objective function so that it becomes </a:t>
            </a:r>
            <a:r>
              <a:rPr lang="en-US" sz="1600" i="1" dirty="0" err="1">
                <a:solidFill>
                  <a:srgbClr val="111111"/>
                </a:solidFill>
              </a:rPr>
              <a:t>Error+λf</a:t>
            </a:r>
            <a:r>
              <a:rPr lang="en-US" sz="1600" i="1" dirty="0">
                <a:solidFill>
                  <a:srgbClr val="111111"/>
                </a:solidFill>
              </a:rPr>
              <a:t>(θ)</a:t>
            </a:r>
            <a:r>
              <a:rPr lang="en-US" sz="1600" dirty="0">
                <a:solidFill>
                  <a:srgbClr val="111111"/>
                </a:solidFill>
              </a:rPr>
              <a:t>, where </a:t>
            </a:r>
            <a:r>
              <a:rPr lang="en-US" sz="1600" i="1" dirty="0">
                <a:solidFill>
                  <a:srgbClr val="111111"/>
                </a:solidFill>
              </a:rPr>
              <a:t>f(θ)</a:t>
            </a:r>
            <a:r>
              <a:rPr lang="en-US" sz="1600" dirty="0">
                <a:solidFill>
                  <a:srgbClr val="111111"/>
                </a:solidFill>
              </a:rPr>
              <a:t> grows larger as the components of </a:t>
            </a:r>
            <a:r>
              <a:rPr lang="en-US" sz="1600" i="1" dirty="0">
                <a:solidFill>
                  <a:srgbClr val="111111"/>
                </a:solidFill>
              </a:rPr>
              <a:t>θ</a:t>
            </a:r>
            <a:r>
              <a:rPr lang="en-US" sz="1600" dirty="0">
                <a:solidFill>
                  <a:srgbClr val="111111"/>
                </a:solidFill>
              </a:rPr>
              <a:t> grow larger and </a:t>
            </a:r>
            <a:r>
              <a:rPr lang="en-US" sz="1600" i="1" dirty="0">
                <a:solidFill>
                  <a:srgbClr val="111111"/>
                </a:solidFill>
              </a:rPr>
              <a:t>λ</a:t>
            </a:r>
            <a:r>
              <a:rPr lang="en-US" sz="1600" dirty="0">
                <a:solidFill>
                  <a:srgbClr val="111111"/>
                </a:solidFill>
              </a:rPr>
              <a:t> is the regularization strength (a hyper-parameter for the learning algorithm). </a:t>
            </a:r>
            <a:endParaRPr lang="en-US" sz="1600" dirty="0" smtClean="0">
              <a:solidFill>
                <a:srgbClr val="111111"/>
              </a:solidFill>
            </a:endParaRPr>
          </a:p>
          <a:p>
            <a:pPr algn="just">
              <a:lnSpc>
                <a:spcPct val="150000"/>
              </a:lnSpc>
            </a:pPr>
            <a:endParaRPr lang="en-US" sz="1600" dirty="0">
              <a:solidFill>
                <a:srgbClr val="111111"/>
              </a:solidFill>
            </a:endParaRPr>
          </a:p>
          <a:p>
            <a:pPr algn="just">
              <a:lnSpc>
                <a:spcPct val="150000"/>
              </a:lnSpc>
            </a:pPr>
            <a:r>
              <a:rPr lang="en-US" sz="1600" dirty="0" smtClean="0">
                <a:solidFill>
                  <a:srgbClr val="111111"/>
                </a:solidFill>
              </a:rPr>
              <a:t>The </a:t>
            </a:r>
            <a:r>
              <a:rPr lang="en-US" sz="1600" dirty="0">
                <a:solidFill>
                  <a:srgbClr val="111111"/>
                </a:solidFill>
              </a:rPr>
              <a:t>value we choose for </a:t>
            </a:r>
            <a:r>
              <a:rPr lang="en-US" sz="1600" i="1" dirty="0">
                <a:solidFill>
                  <a:srgbClr val="111111"/>
                </a:solidFill>
              </a:rPr>
              <a:t>λ</a:t>
            </a:r>
            <a:r>
              <a:rPr lang="en-US" sz="1600" dirty="0">
                <a:solidFill>
                  <a:srgbClr val="111111"/>
                </a:solidFill>
              </a:rPr>
              <a:t> determines how much we want to protect against </a:t>
            </a:r>
            <a:r>
              <a:rPr lang="en-US" sz="1600" dirty="0" err="1">
                <a:solidFill>
                  <a:srgbClr val="111111"/>
                </a:solidFill>
              </a:rPr>
              <a:t>overfitting</a:t>
            </a:r>
            <a:r>
              <a:rPr lang="en-US" sz="1600" dirty="0">
                <a:solidFill>
                  <a:srgbClr val="111111"/>
                </a:solidFill>
              </a:rPr>
              <a:t>. A </a:t>
            </a:r>
            <a:r>
              <a:rPr lang="en-US" sz="1600" i="1" dirty="0">
                <a:solidFill>
                  <a:srgbClr val="111111"/>
                </a:solidFill>
              </a:rPr>
              <a:t>λ=0</a:t>
            </a:r>
            <a:r>
              <a:rPr lang="en-US" sz="1600" dirty="0">
                <a:solidFill>
                  <a:srgbClr val="111111"/>
                </a:solidFill>
              </a:rPr>
              <a:t> implies that we do not take any measures against the possibility of </a:t>
            </a:r>
            <a:r>
              <a:rPr lang="en-US" sz="1600" dirty="0" err="1">
                <a:solidFill>
                  <a:srgbClr val="111111"/>
                </a:solidFill>
              </a:rPr>
              <a:t>overfitting</a:t>
            </a:r>
            <a:r>
              <a:rPr lang="en-US" sz="1600" dirty="0">
                <a:solidFill>
                  <a:srgbClr val="111111"/>
                </a:solidFill>
              </a:rPr>
              <a:t>. If </a:t>
            </a:r>
            <a:r>
              <a:rPr lang="en-US" sz="1600" i="1" dirty="0">
                <a:solidFill>
                  <a:srgbClr val="111111"/>
                </a:solidFill>
              </a:rPr>
              <a:t>λ</a:t>
            </a:r>
            <a:r>
              <a:rPr lang="en-US" sz="1600" dirty="0">
                <a:solidFill>
                  <a:srgbClr val="111111"/>
                </a:solidFill>
              </a:rPr>
              <a:t> is too large, then our model will prioritize keeping </a:t>
            </a:r>
            <a:r>
              <a:rPr lang="en-US" sz="1600" i="1" dirty="0">
                <a:solidFill>
                  <a:srgbClr val="111111"/>
                </a:solidFill>
              </a:rPr>
              <a:t>θ</a:t>
            </a:r>
            <a:r>
              <a:rPr lang="en-US" sz="1600" dirty="0">
                <a:solidFill>
                  <a:srgbClr val="111111"/>
                </a:solidFill>
              </a:rPr>
              <a:t> as small as possible over trying to find the parameter values that perform well on our training set. As a result, choosing </a:t>
            </a:r>
            <a:r>
              <a:rPr lang="en-US" sz="1600" i="1" dirty="0">
                <a:solidFill>
                  <a:srgbClr val="111111"/>
                </a:solidFill>
              </a:rPr>
              <a:t>λ</a:t>
            </a:r>
            <a:r>
              <a:rPr lang="en-US" sz="1600" dirty="0">
                <a:solidFill>
                  <a:srgbClr val="111111"/>
                </a:solidFill>
              </a:rPr>
              <a:t> is a very important task and can require some trial and error.</a:t>
            </a:r>
            <a:endParaRPr lang="en-US" sz="1600" dirty="0"/>
          </a:p>
        </p:txBody>
      </p:sp>
      <p:sp>
        <p:nvSpPr>
          <p:cNvPr id="5" name="Rectangle 4"/>
          <p:cNvSpPr/>
          <p:nvPr/>
        </p:nvSpPr>
        <p:spPr>
          <a:xfrm>
            <a:off x="729341" y="1913966"/>
            <a:ext cx="7097488" cy="338554"/>
          </a:xfrm>
          <a:prstGeom prst="rect">
            <a:avLst/>
          </a:prstGeom>
        </p:spPr>
        <p:txBody>
          <a:bodyPr wrap="square">
            <a:spAutoFit/>
          </a:bodyPr>
          <a:lstStyle/>
          <a:p>
            <a:r>
              <a:rPr lang="en-US" sz="1600" dirty="0"/>
              <a:t>One method of combating </a:t>
            </a:r>
            <a:r>
              <a:rPr lang="en-US" sz="1600" dirty="0" err="1"/>
              <a:t>overfitting</a:t>
            </a:r>
            <a:r>
              <a:rPr lang="en-US" sz="1600" dirty="0"/>
              <a:t> is called regularization. </a:t>
            </a:r>
          </a:p>
        </p:txBody>
      </p:sp>
    </p:spTree>
    <p:extLst>
      <p:ext uri="{BB962C8B-B14F-4D97-AF65-F5344CB8AC3E}">
        <p14:creationId xmlns:p14="http://schemas.microsoft.com/office/powerpoint/2010/main" val="12762910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L2 regularization</a:t>
            </a:r>
          </a:p>
        </p:txBody>
      </p:sp>
      <p:sp>
        <p:nvSpPr>
          <p:cNvPr id="3" name="Rectangle 2"/>
          <p:cNvSpPr/>
          <p:nvPr/>
        </p:nvSpPr>
        <p:spPr>
          <a:xfrm>
            <a:off x="674914" y="1178903"/>
            <a:ext cx="8175171" cy="3046988"/>
          </a:xfrm>
          <a:prstGeom prst="rect">
            <a:avLst/>
          </a:prstGeom>
        </p:spPr>
        <p:txBody>
          <a:bodyPr wrap="square">
            <a:spAutoFit/>
          </a:bodyPr>
          <a:lstStyle/>
          <a:p>
            <a:pPr algn="just"/>
            <a:r>
              <a:rPr lang="en-US" sz="1600" dirty="0"/>
              <a:t>The most common type of regularization is L2 regularization. </a:t>
            </a:r>
            <a:endParaRPr lang="en-US" sz="1600" dirty="0" smtClean="0"/>
          </a:p>
          <a:p>
            <a:pPr algn="just"/>
            <a:endParaRPr lang="en-US" sz="1600" dirty="0"/>
          </a:p>
          <a:p>
            <a:pPr algn="just"/>
            <a:r>
              <a:rPr lang="en-US" sz="1600" dirty="0" smtClean="0"/>
              <a:t>It </a:t>
            </a:r>
            <a:r>
              <a:rPr lang="en-US" sz="1600" dirty="0"/>
              <a:t>can be implemented by augmenting the error function with the squared magnitude of all weights in the neural network. In other words, for every weight w in the neural network, we add 1/2 λw^2 to the error function. </a:t>
            </a:r>
            <a:endParaRPr lang="en-US" sz="1600" dirty="0" smtClean="0"/>
          </a:p>
          <a:p>
            <a:pPr algn="just"/>
            <a:endParaRPr lang="en-US" sz="1600" dirty="0"/>
          </a:p>
          <a:p>
            <a:pPr algn="just"/>
            <a:r>
              <a:rPr lang="en-US" sz="1600" dirty="0" smtClean="0"/>
              <a:t>The </a:t>
            </a:r>
            <a:r>
              <a:rPr lang="en-US" sz="1600" dirty="0"/>
              <a:t>L2 regularization has the intuitive interpretation of heavily penalizing "peaky" weight vectors and preferring diffuse weight vectors. </a:t>
            </a:r>
            <a:r>
              <a:rPr lang="en-US" sz="1600" dirty="0" smtClean="0"/>
              <a:t>This </a:t>
            </a:r>
            <a:r>
              <a:rPr lang="en-US" sz="1600" dirty="0"/>
              <a:t>has the appealing property of encouraging the network to use all of its inputs a little rather than using only some of its inputs a lot. Of particular note is that during the gradient descent update, using the L2 regularization ultimately means that every weight is decayed linearly to zero. </a:t>
            </a:r>
            <a:r>
              <a:rPr lang="en-US" sz="1600" dirty="0" smtClean="0"/>
              <a:t>Because </a:t>
            </a:r>
            <a:r>
              <a:rPr lang="en-US" sz="1600" dirty="0"/>
              <a:t>of this phenomenon, L2 regularization is also commonly referred to as weight decay.</a:t>
            </a:r>
          </a:p>
        </p:txBody>
      </p:sp>
      <p:pic>
        <p:nvPicPr>
          <p:cNvPr id="28676" name="Picture 4" descr="Separating green dots vs red dot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3232" y="4268754"/>
            <a:ext cx="4714875" cy="15430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04597" y="5948608"/>
            <a:ext cx="8131629" cy="338554"/>
          </a:xfrm>
          <a:prstGeom prst="rect">
            <a:avLst/>
          </a:prstGeom>
        </p:spPr>
        <p:txBody>
          <a:bodyPr wrap="square">
            <a:spAutoFit/>
          </a:bodyPr>
          <a:lstStyle/>
          <a:p>
            <a:r>
              <a:rPr lang="en-US" sz="1600" b="1" dirty="0">
                <a:solidFill>
                  <a:srgbClr val="111111"/>
                </a:solidFill>
              </a:rPr>
              <a:t>Separating green dots vs red dots, L2 </a:t>
            </a:r>
            <a:r>
              <a:rPr lang="en-US" sz="1600" b="1" dirty="0" smtClean="0">
                <a:solidFill>
                  <a:srgbClr val="111111"/>
                </a:solidFill>
              </a:rPr>
              <a:t> regularization </a:t>
            </a:r>
            <a:r>
              <a:rPr lang="en-US" sz="1600" b="1" dirty="0">
                <a:solidFill>
                  <a:srgbClr val="111111"/>
                </a:solidFill>
              </a:rPr>
              <a:t>strengths </a:t>
            </a:r>
            <a:r>
              <a:rPr lang="en-US" sz="1600" b="1" dirty="0" smtClean="0">
                <a:solidFill>
                  <a:srgbClr val="111111"/>
                </a:solidFill>
              </a:rPr>
              <a:t> of  0.01</a:t>
            </a:r>
            <a:r>
              <a:rPr lang="en-US" sz="1600" b="1" dirty="0">
                <a:solidFill>
                  <a:srgbClr val="111111"/>
                </a:solidFill>
              </a:rPr>
              <a:t>, 0.1, and 1</a:t>
            </a:r>
            <a:endParaRPr lang="en-US" sz="1600" dirty="0"/>
          </a:p>
        </p:txBody>
      </p:sp>
    </p:spTree>
    <p:extLst>
      <p:ext uri="{BB962C8B-B14F-4D97-AF65-F5344CB8AC3E}">
        <p14:creationId xmlns:p14="http://schemas.microsoft.com/office/powerpoint/2010/main" val="388118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 </a:t>
            </a:r>
            <a:r>
              <a:rPr lang="en-US" sz="2800" i="1" dirty="0"/>
              <a:t>L1 </a:t>
            </a:r>
            <a:r>
              <a:rPr lang="en-US" sz="2800" i="1" dirty="0" smtClean="0"/>
              <a:t>regularization</a:t>
            </a:r>
            <a:endParaRPr lang="en-US" sz="2800" dirty="0"/>
          </a:p>
        </p:txBody>
      </p:sp>
      <p:sp>
        <p:nvSpPr>
          <p:cNvPr id="3" name="Rectangle 2"/>
          <p:cNvSpPr/>
          <p:nvPr/>
        </p:nvSpPr>
        <p:spPr>
          <a:xfrm>
            <a:off x="740229" y="1298645"/>
            <a:ext cx="7892142" cy="4893647"/>
          </a:xfrm>
          <a:prstGeom prst="rect">
            <a:avLst/>
          </a:prstGeom>
        </p:spPr>
        <p:txBody>
          <a:bodyPr wrap="square">
            <a:spAutoFit/>
          </a:bodyPr>
          <a:lstStyle/>
          <a:p>
            <a:pPr algn="just">
              <a:lnSpc>
                <a:spcPct val="150000"/>
              </a:lnSpc>
            </a:pPr>
            <a:r>
              <a:rPr lang="en-US" sz="1600" b="1" dirty="0"/>
              <a:t>L1 regularization</a:t>
            </a:r>
            <a:r>
              <a:rPr lang="en-US" sz="1600" dirty="0"/>
              <a:t> is another relatively common form of regularization, where for each weight </a:t>
            </a:r>
            <a:r>
              <a:rPr lang="en-US" sz="1600" dirty="0" smtClean="0"/>
              <a:t>w</a:t>
            </a:r>
            <a:r>
              <a:rPr lang="en-US" sz="1600" dirty="0"/>
              <a:t> we add the term </a:t>
            </a:r>
            <a:r>
              <a:rPr lang="en-US" sz="1600" dirty="0" smtClean="0"/>
              <a:t>     to </a:t>
            </a:r>
            <a:r>
              <a:rPr lang="en-US" sz="1600" dirty="0"/>
              <a:t>the objective. It is possible to combine the L1 regularization with the L2 regularization: </a:t>
            </a:r>
            <a:r>
              <a:rPr lang="en-US" sz="1600" dirty="0" smtClean="0"/>
              <a:t>               (</a:t>
            </a:r>
            <a:r>
              <a:rPr lang="en-US" sz="1600" dirty="0"/>
              <a:t>this is called Elastic net regularization). </a:t>
            </a:r>
            <a:endParaRPr lang="en-US" sz="1600" dirty="0" smtClean="0"/>
          </a:p>
          <a:p>
            <a:pPr algn="just">
              <a:lnSpc>
                <a:spcPct val="150000"/>
              </a:lnSpc>
            </a:pPr>
            <a:endParaRPr lang="en-US" sz="1600" dirty="0" smtClean="0"/>
          </a:p>
          <a:p>
            <a:pPr algn="just">
              <a:lnSpc>
                <a:spcPct val="150000"/>
              </a:lnSpc>
            </a:pPr>
            <a:r>
              <a:rPr lang="en-US" sz="1600" dirty="0" smtClean="0"/>
              <a:t>The </a:t>
            </a:r>
            <a:r>
              <a:rPr lang="en-US" sz="1600" dirty="0"/>
              <a:t>L1 regularization has the intriguing property that it leads the weight vectors to become sparse during optimization (i.e. very close to exactly zero). In other words, neurons with L1 regularization end up using only a sparse subset of their most important inputs and become nearly invariant to the “noisy” inputs. </a:t>
            </a:r>
            <a:endParaRPr lang="en-US" sz="1600" dirty="0" smtClean="0"/>
          </a:p>
          <a:p>
            <a:pPr algn="just">
              <a:lnSpc>
                <a:spcPct val="150000"/>
              </a:lnSpc>
            </a:pPr>
            <a:endParaRPr lang="en-US" sz="1600" dirty="0"/>
          </a:p>
          <a:p>
            <a:pPr algn="just">
              <a:lnSpc>
                <a:spcPct val="150000"/>
              </a:lnSpc>
            </a:pPr>
            <a:r>
              <a:rPr lang="en-US" sz="1600" dirty="0" smtClean="0"/>
              <a:t>In </a:t>
            </a:r>
            <a:r>
              <a:rPr lang="en-US" sz="1600" dirty="0"/>
              <a:t>comparison, final weight vectors from L2 regularization are usually diffuse, small numbers. In practice, if you are not concerned with explicit feature selection, L2 regularization can be expected to give superior performance over L1.</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407" y="1807710"/>
            <a:ext cx="495300"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759" y="2157413"/>
            <a:ext cx="1404257" cy="28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7626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Regularization</a:t>
            </a:r>
            <a:endParaRPr lang="en-US" dirty="0"/>
          </a:p>
        </p:txBody>
      </p:sp>
      <p:sp>
        <p:nvSpPr>
          <p:cNvPr id="3" name="Rectangle 2"/>
          <p:cNvSpPr/>
          <p:nvPr/>
        </p:nvSpPr>
        <p:spPr>
          <a:xfrm>
            <a:off x="800099" y="1310865"/>
            <a:ext cx="7946570" cy="830997"/>
          </a:xfrm>
          <a:prstGeom prst="rect">
            <a:avLst/>
          </a:prstGeom>
        </p:spPr>
        <p:txBody>
          <a:bodyPr wrap="square">
            <a:spAutoFit/>
          </a:bodyPr>
          <a:lstStyle/>
          <a:p>
            <a:pPr algn="just"/>
            <a:r>
              <a:rPr lang="en-US" sz="1600" b="1" dirty="0">
                <a:solidFill>
                  <a:srgbClr val="C00000"/>
                </a:solidFill>
              </a:rPr>
              <a:t>Max norm constraints</a:t>
            </a:r>
            <a:r>
              <a:rPr lang="en-US" sz="1600" dirty="0"/>
              <a:t>. Another form of regularization is to enforce an absolute upper bound on the magnitude of the weight vector for every neuron and use projected gradient descent to enforce the constraint.</a:t>
            </a:r>
          </a:p>
        </p:txBody>
      </p:sp>
      <p:sp>
        <p:nvSpPr>
          <p:cNvPr id="4" name="Rectangle 3"/>
          <p:cNvSpPr/>
          <p:nvPr/>
        </p:nvSpPr>
        <p:spPr>
          <a:xfrm>
            <a:off x="800099" y="2300798"/>
            <a:ext cx="7946571" cy="1569660"/>
          </a:xfrm>
          <a:prstGeom prst="rect">
            <a:avLst/>
          </a:prstGeom>
        </p:spPr>
        <p:txBody>
          <a:bodyPr wrap="square">
            <a:spAutoFit/>
          </a:bodyPr>
          <a:lstStyle/>
          <a:p>
            <a:pPr algn="just"/>
            <a:r>
              <a:rPr lang="en-US" sz="1600" dirty="0"/>
              <a:t>In practice, this corresponds to performing the parameter update as normal, and then enforcing the constraint by clamping the weight vector w⃗ w→ of every neuron to satisfy ∥w⃗ ∥2&lt;</a:t>
            </a:r>
            <a:r>
              <a:rPr lang="en-US" sz="1600" dirty="0" err="1"/>
              <a:t>c‖w</a:t>
            </a:r>
            <a:r>
              <a:rPr lang="en-US" sz="1600" dirty="0"/>
              <a:t>→‖2&lt;c. Typical values of cc are on orders of 3 or 4. Some people report improvements when using this form of regularization. One of its appealing properties is that network cannot “explode” even when the learning rates are set too high because the updates are always bounded.</a:t>
            </a:r>
          </a:p>
        </p:txBody>
      </p:sp>
      <p:sp>
        <p:nvSpPr>
          <p:cNvPr id="5" name="Rectangle 4"/>
          <p:cNvSpPr/>
          <p:nvPr/>
        </p:nvSpPr>
        <p:spPr>
          <a:xfrm>
            <a:off x="800098" y="4199032"/>
            <a:ext cx="7946571" cy="1323439"/>
          </a:xfrm>
          <a:prstGeom prst="rect">
            <a:avLst/>
          </a:prstGeom>
        </p:spPr>
        <p:txBody>
          <a:bodyPr wrap="square">
            <a:spAutoFit/>
          </a:bodyPr>
          <a:lstStyle/>
          <a:p>
            <a:pPr algn="just"/>
            <a:r>
              <a:rPr lang="en-US" sz="1600" b="1" dirty="0">
                <a:solidFill>
                  <a:srgbClr val="C00000"/>
                </a:solidFill>
              </a:rPr>
              <a:t>Dropout</a:t>
            </a:r>
            <a:r>
              <a:rPr lang="en-US" sz="1600" dirty="0"/>
              <a:t> is an extremely effective, simple and recently introduced regularization technique by Srivastava et al. in Dropout: A Simple Way to Prevent Neural Networks from </a:t>
            </a:r>
            <a:r>
              <a:rPr lang="en-US" sz="1600" dirty="0" err="1"/>
              <a:t>Overfitting</a:t>
            </a:r>
            <a:r>
              <a:rPr lang="en-US" sz="1600" dirty="0"/>
              <a:t> (pdf) that complements the other methods (L1, L2, </a:t>
            </a:r>
            <a:r>
              <a:rPr lang="en-US" sz="1600" dirty="0" err="1"/>
              <a:t>maxnorm</a:t>
            </a:r>
            <a:r>
              <a:rPr lang="en-US" sz="1600" dirty="0"/>
              <a:t>). While training, dropout is implemented by only keeping a neuron active with some probability pp (a </a:t>
            </a:r>
            <a:r>
              <a:rPr lang="en-US" sz="1600" dirty="0" err="1"/>
              <a:t>hyperparameter</a:t>
            </a:r>
            <a:r>
              <a:rPr lang="en-US" sz="1600" dirty="0"/>
              <a:t>), or setting it to zero otherwise.</a:t>
            </a:r>
          </a:p>
        </p:txBody>
      </p:sp>
    </p:spTree>
    <p:extLst>
      <p:ext uri="{BB962C8B-B14F-4D97-AF65-F5344CB8AC3E}">
        <p14:creationId xmlns:p14="http://schemas.microsoft.com/office/powerpoint/2010/main" val="4032951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Babysitting the learning </a:t>
            </a:r>
            <a:r>
              <a:rPr lang="en-US" sz="2800" dirty="0" smtClean="0"/>
              <a:t>process</a:t>
            </a:r>
            <a:endParaRPr lang="en-US" sz="2800" dirty="0"/>
          </a:p>
        </p:txBody>
      </p:sp>
      <p:sp>
        <p:nvSpPr>
          <p:cNvPr id="3" name="Rectangle 2"/>
          <p:cNvSpPr/>
          <p:nvPr/>
        </p:nvSpPr>
        <p:spPr>
          <a:xfrm>
            <a:off x="805543" y="1175105"/>
            <a:ext cx="7979229" cy="1077218"/>
          </a:xfrm>
          <a:prstGeom prst="rect">
            <a:avLst/>
          </a:prstGeom>
        </p:spPr>
        <p:txBody>
          <a:bodyPr wrap="square">
            <a:spAutoFit/>
          </a:bodyPr>
          <a:lstStyle/>
          <a:p>
            <a:pPr algn="just"/>
            <a:r>
              <a:rPr lang="en-US" sz="1600" dirty="0"/>
              <a:t>There are multiple useful quantities you should monitor during training of a neural network. These plots are the window into the training process and should be utilized to get intuitions about different </a:t>
            </a:r>
            <a:r>
              <a:rPr lang="en-US" sz="1600" dirty="0" err="1"/>
              <a:t>hyperparameter</a:t>
            </a:r>
            <a:r>
              <a:rPr lang="en-US" sz="1600" dirty="0"/>
              <a:t> settings and how they should be changed for more efficient learning.</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968" y="2252323"/>
            <a:ext cx="2662746" cy="2401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014" y="2252323"/>
            <a:ext cx="2781300" cy="2224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64968" y="4654831"/>
            <a:ext cx="2867364" cy="307777"/>
          </a:xfrm>
          <a:prstGeom prst="rect">
            <a:avLst/>
          </a:prstGeom>
        </p:spPr>
        <p:txBody>
          <a:bodyPr wrap="square">
            <a:spAutoFit/>
          </a:bodyPr>
          <a:lstStyle/>
          <a:p>
            <a:r>
              <a:rPr lang="en-US" sz="1400" dirty="0" smtClean="0"/>
              <a:t>Effects </a:t>
            </a:r>
            <a:r>
              <a:rPr lang="en-US" sz="1400" dirty="0"/>
              <a:t>of different learning </a:t>
            </a:r>
            <a:r>
              <a:rPr lang="en-US" sz="1400" dirty="0" smtClean="0"/>
              <a:t>rates</a:t>
            </a:r>
            <a:endParaRPr lang="en-US" dirty="0"/>
          </a:p>
        </p:txBody>
      </p:sp>
      <p:sp>
        <p:nvSpPr>
          <p:cNvPr id="5" name="Rectangle 4"/>
          <p:cNvSpPr/>
          <p:nvPr/>
        </p:nvSpPr>
        <p:spPr>
          <a:xfrm>
            <a:off x="4947557" y="4560442"/>
            <a:ext cx="4016829" cy="307777"/>
          </a:xfrm>
          <a:prstGeom prst="rect">
            <a:avLst/>
          </a:prstGeom>
        </p:spPr>
        <p:txBody>
          <a:bodyPr wrap="square">
            <a:spAutoFit/>
          </a:bodyPr>
          <a:lstStyle/>
          <a:p>
            <a:r>
              <a:rPr lang="en-US" sz="1400" dirty="0"/>
              <a:t>An example of a typical loss function over </a:t>
            </a:r>
            <a:r>
              <a:rPr lang="en-US" sz="1400" dirty="0" smtClean="0"/>
              <a:t>time</a:t>
            </a:r>
            <a:endParaRPr lang="en-US" sz="1400" dirty="0"/>
          </a:p>
        </p:txBody>
      </p:sp>
      <p:sp>
        <p:nvSpPr>
          <p:cNvPr id="6" name="Rectangle 5"/>
          <p:cNvSpPr/>
          <p:nvPr/>
        </p:nvSpPr>
        <p:spPr>
          <a:xfrm>
            <a:off x="805542" y="5085560"/>
            <a:ext cx="7946571" cy="1077218"/>
          </a:xfrm>
          <a:prstGeom prst="rect">
            <a:avLst/>
          </a:prstGeom>
        </p:spPr>
        <p:txBody>
          <a:bodyPr wrap="square">
            <a:spAutoFit/>
          </a:bodyPr>
          <a:lstStyle/>
          <a:p>
            <a:pPr algn="just"/>
            <a:r>
              <a:rPr lang="en-US" sz="1600" dirty="0"/>
              <a:t>The amount of “wiggle” in the loss is related to the batch size. When the batch size is 1, the wiggle will be relatively high. When the batch size is the full dataset, the wiggle will be minimal because every gradient update should be improving the loss function monotonically (unless the learning rate is set too high).</a:t>
            </a:r>
          </a:p>
        </p:txBody>
      </p:sp>
    </p:spTree>
    <p:extLst>
      <p:ext uri="{BB962C8B-B14F-4D97-AF65-F5344CB8AC3E}">
        <p14:creationId xmlns:p14="http://schemas.microsoft.com/office/powerpoint/2010/main" val="38676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Train/Val </a:t>
            </a:r>
            <a:r>
              <a:rPr lang="en-US" sz="2800" dirty="0" smtClean="0"/>
              <a:t>accuracy</a:t>
            </a:r>
            <a:endParaRPr lang="en-US" sz="2800" dirty="0"/>
          </a:p>
        </p:txBody>
      </p:sp>
      <p:sp>
        <p:nvSpPr>
          <p:cNvPr id="3" name="Rectangle 2"/>
          <p:cNvSpPr/>
          <p:nvPr/>
        </p:nvSpPr>
        <p:spPr>
          <a:xfrm>
            <a:off x="761999" y="1226011"/>
            <a:ext cx="8022771" cy="830997"/>
          </a:xfrm>
          <a:prstGeom prst="rect">
            <a:avLst/>
          </a:prstGeom>
        </p:spPr>
        <p:txBody>
          <a:bodyPr wrap="square">
            <a:spAutoFit/>
          </a:bodyPr>
          <a:lstStyle/>
          <a:p>
            <a:pPr algn="just"/>
            <a:r>
              <a:rPr lang="en-US" sz="1600" dirty="0"/>
              <a:t>The second important quantity to track while training a classifier is the validation/training accuracy. This plot can give you valuable insights into the amount of </a:t>
            </a:r>
            <a:r>
              <a:rPr lang="en-US" sz="1600" dirty="0" err="1"/>
              <a:t>overfitting</a:t>
            </a:r>
            <a:r>
              <a:rPr lang="en-US" sz="1600" dirty="0"/>
              <a:t> in your model:</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563" y="2574472"/>
            <a:ext cx="3706585" cy="307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21628" y="2467042"/>
            <a:ext cx="4593771" cy="3293209"/>
          </a:xfrm>
          <a:prstGeom prst="rect">
            <a:avLst/>
          </a:prstGeom>
        </p:spPr>
        <p:txBody>
          <a:bodyPr wrap="square">
            <a:spAutoFit/>
          </a:bodyPr>
          <a:lstStyle/>
          <a:p>
            <a:pPr algn="just"/>
            <a:r>
              <a:rPr lang="en-US" sz="1600" dirty="0" smtClean="0"/>
              <a:t>The </a:t>
            </a:r>
            <a:r>
              <a:rPr lang="en-US" sz="1600" dirty="0"/>
              <a:t>blue validation error curve shows very small validation accuracy compared to the training accuracy, indicating strong </a:t>
            </a:r>
            <a:r>
              <a:rPr lang="en-US" sz="1600" dirty="0" err="1" smtClean="0"/>
              <a:t>overfitting</a:t>
            </a:r>
            <a:r>
              <a:rPr lang="en-US" sz="1600" dirty="0" smtClean="0"/>
              <a:t>. </a:t>
            </a:r>
          </a:p>
          <a:p>
            <a:pPr algn="just"/>
            <a:endParaRPr lang="en-US" sz="1600" dirty="0"/>
          </a:p>
          <a:p>
            <a:pPr algn="just"/>
            <a:r>
              <a:rPr lang="en-US" sz="1600" dirty="0" smtClean="0"/>
              <a:t>When </a:t>
            </a:r>
            <a:r>
              <a:rPr lang="en-US" sz="1600" dirty="0"/>
              <a:t>you see this in practice you probably want to increase regularization (stronger L2 weight penalty, more dropout, etc.) or collect more data. </a:t>
            </a:r>
            <a:endParaRPr lang="en-US" sz="1600" dirty="0" smtClean="0"/>
          </a:p>
          <a:p>
            <a:pPr algn="just"/>
            <a:endParaRPr lang="en-US" sz="1600" dirty="0"/>
          </a:p>
          <a:p>
            <a:pPr algn="just"/>
            <a:r>
              <a:rPr lang="en-US" sz="1600" dirty="0" smtClean="0"/>
              <a:t>The </a:t>
            </a:r>
            <a:r>
              <a:rPr lang="en-US" sz="1600" dirty="0"/>
              <a:t>other possible case is when the validation accuracy tracks the training accuracy fairly well. This case indicates that your model capacity is not high enough: make the model larger by increasing the number of parameters.</a:t>
            </a:r>
          </a:p>
        </p:txBody>
      </p:sp>
    </p:spTree>
    <p:extLst>
      <p:ext uri="{BB962C8B-B14F-4D97-AF65-F5344CB8AC3E}">
        <p14:creationId xmlns:p14="http://schemas.microsoft.com/office/powerpoint/2010/main" val="2305002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Ratio of </a:t>
            </a:r>
            <a:r>
              <a:rPr lang="en-US" sz="2800" dirty="0" err="1" smtClean="0"/>
              <a:t>weights:updates</a:t>
            </a:r>
            <a:endParaRPr lang="en-US" sz="2800" dirty="0"/>
          </a:p>
        </p:txBody>
      </p:sp>
      <p:sp>
        <p:nvSpPr>
          <p:cNvPr id="3" name="Rectangle 2"/>
          <p:cNvSpPr/>
          <p:nvPr/>
        </p:nvSpPr>
        <p:spPr>
          <a:xfrm>
            <a:off x="914400" y="1305342"/>
            <a:ext cx="7543800" cy="2308324"/>
          </a:xfrm>
          <a:prstGeom prst="rect">
            <a:avLst/>
          </a:prstGeom>
        </p:spPr>
        <p:txBody>
          <a:bodyPr wrap="square">
            <a:spAutoFit/>
          </a:bodyPr>
          <a:lstStyle/>
          <a:p>
            <a:pPr algn="just"/>
            <a:r>
              <a:rPr lang="en-US" dirty="0" smtClean="0"/>
              <a:t>The </a:t>
            </a:r>
            <a:r>
              <a:rPr lang="en-US" dirty="0"/>
              <a:t>last quantity you might want to track is the ratio of the update magnitudes to the value magnitudes. Note: updates, not the raw gradients (e.g. in vanilla </a:t>
            </a:r>
            <a:r>
              <a:rPr lang="en-US" dirty="0" err="1"/>
              <a:t>sgd</a:t>
            </a:r>
            <a:r>
              <a:rPr lang="en-US" dirty="0"/>
              <a:t> this would be the gradient multiplied by the learning rate). You might want to evaluate and track this ratio for every set of parameters independently. A rough heuristic is that this ratio should be somewhere around 1e-3. If it is lower than this then the learning rate might be too low. If it is higher then the learning rate is likely too high. Here is a specific example:</a:t>
            </a:r>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7648" y="3796001"/>
            <a:ext cx="6895049" cy="21040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5309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2800" dirty="0"/>
              <a:t>Activation / Gradient distributions per </a:t>
            </a:r>
            <a:r>
              <a:rPr lang="fr-FR" sz="2800" dirty="0" smtClean="0"/>
              <a:t>layer</a:t>
            </a:r>
            <a:endParaRPr lang="en-US" sz="2800" dirty="0"/>
          </a:p>
        </p:txBody>
      </p:sp>
      <p:sp>
        <p:nvSpPr>
          <p:cNvPr id="3" name="Rectangle 2"/>
          <p:cNvSpPr/>
          <p:nvPr/>
        </p:nvSpPr>
        <p:spPr>
          <a:xfrm>
            <a:off x="957943" y="1582341"/>
            <a:ext cx="6955971" cy="3539430"/>
          </a:xfrm>
          <a:prstGeom prst="rect">
            <a:avLst/>
          </a:prstGeom>
        </p:spPr>
        <p:txBody>
          <a:bodyPr wrap="square">
            <a:spAutoFit/>
          </a:bodyPr>
          <a:lstStyle/>
          <a:p>
            <a:pPr algn="just">
              <a:lnSpc>
                <a:spcPct val="200000"/>
              </a:lnSpc>
            </a:pPr>
            <a:r>
              <a:rPr lang="en-US" sz="1600" dirty="0">
                <a:solidFill>
                  <a:srgbClr val="000000"/>
                </a:solidFill>
              </a:rPr>
              <a:t>An incorrect initialization can slow down or even completely stall the learning process. Luckily, this issue can be diagnosed relatively easily. One way to do so is to plot activation/gradient histograms for all layers of the network. Intuitively, it is not a good sign to see any strange distributions - e.g. with </a:t>
            </a:r>
            <a:r>
              <a:rPr lang="en-US" sz="1600" dirty="0" err="1">
                <a:solidFill>
                  <a:srgbClr val="000000"/>
                </a:solidFill>
              </a:rPr>
              <a:t>tanh</a:t>
            </a:r>
            <a:r>
              <a:rPr lang="en-US" sz="1600" dirty="0">
                <a:solidFill>
                  <a:srgbClr val="000000"/>
                </a:solidFill>
              </a:rPr>
              <a:t> neurons we would like to see a distribution of neuron activations between the full range of [-1,1], instead of seeing all neurons outputting zero, or all neurons being completely saturated at either -1 or 1.</a:t>
            </a:r>
            <a:endParaRPr lang="en-US" sz="1600" dirty="0"/>
          </a:p>
        </p:txBody>
      </p:sp>
    </p:spTree>
    <p:extLst>
      <p:ext uri="{BB962C8B-B14F-4D97-AF65-F5344CB8AC3E}">
        <p14:creationId xmlns:p14="http://schemas.microsoft.com/office/powerpoint/2010/main" val="4260147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57" y="195943"/>
            <a:ext cx="7921625" cy="696686"/>
          </a:xfrm>
        </p:spPr>
        <p:txBody>
          <a:bodyPr/>
          <a:lstStyle/>
          <a:p>
            <a:r>
              <a:rPr lang="en-US" sz="2800" dirty="0" smtClean="0"/>
              <a:t>Artificial Neural Network</a:t>
            </a:r>
            <a:endParaRPr lang="en-IN" sz="2800" dirty="0"/>
          </a:p>
        </p:txBody>
      </p:sp>
      <p:sp>
        <p:nvSpPr>
          <p:cNvPr id="4" name="Slide Number Placeholder 3"/>
          <p:cNvSpPr>
            <a:spLocks noGrp="1"/>
          </p:cNvSpPr>
          <p:nvPr>
            <p:ph type="sldNum" sz="quarter" idx="10"/>
          </p:nvPr>
        </p:nvSpPr>
        <p:spPr/>
        <p:txBody>
          <a:bodyPr lIns="73884" tIns="36942" rIns="73884" bIns="36942"/>
          <a:lstStyle/>
          <a:p>
            <a:pPr>
              <a:defRPr/>
            </a:pPr>
            <a:fld id="{2988EDFA-DFC0-43E9-A6DA-9F56E3B1C649}" type="slidenum">
              <a:rPr lang="en-AU" smtClean="0">
                <a:solidFill>
                  <a:srgbClr val="665546"/>
                </a:solidFill>
              </a:rPr>
              <a:pPr>
                <a:defRPr/>
              </a:pPr>
              <a:t>59</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6" name="Content Placeholder 5"/>
          <p:cNvSpPr>
            <a:spLocks noGrp="1"/>
          </p:cNvSpPr>
          <p:nvPr>
            <p:ph idx="1"/>
          </p:nvPr>
        </p:nvSpPr>
        <p:spPr>
          <a:xfrm>
            <a:off x="904165" y="1189946"/>
            <a:ext cx="7466950" cy="1346425"/>
          </a:xfrm>
        </p:spPr>
        <p:txBody>
          <a:bodyPr/>
          <a:lstStyle/>
          <a:p>
            <a:pPr marL="0" indent="0">
              <a:buNone/>
            </a:pPr>
            <a:r>
              <a:rPr lang="en-IN" sz="1600" dirty="0" smtClean="0"/>
              <a:t>For </a:t>
            </a:r>
            <a:r>
              <a:rPr lang="en-IN" sz="1600" dirty="0"/>
              <a:t>the purpose of this derivation, we will use the following notation:</a:t>
            </a:r>
          </a:p>
          <a:p>
            <a:r>
              <a:rPr lang="en-IN" sz="1600" dirty="0" smtClean="0"/>
              <a:t>The </a:t>
            </a:r>
            <a:r>
              <a:rPr lang="en-IN" sz="1600" dirty="0"/>
              <a:t>subscript k denotes the output layer.</a:t>
            </a:r>
          </a:p>
          <a:p>
            <a:r>
              <a:rPr lang="en-IN" sz="1600" dirty="0" smtClean="0"/>
              <a:t>The </a:t>
            </a:r>
            <a:r>
              <a:rPr lang="en-IN" sz="1600" dirty="0"/>
              <a:t>subscript j denotes the hidden layer.</a:t>
            </a:r>
          </a:p>
          <a:p>
            <a:r>
              <a:rPr lang="en-IN" sz="1600" dirty="0" smtClean="0"/>
              <a:t>The </a:t>
            </a:r>
            <a:r>
              <a:rPr lang="en-IN" sz="1600" dirty="0"/>
              <a:t>subscript i denotes </a:t>
            </a:r>
            <a:r>
              <a:rPr lang="en-IN" sz="1600" dirty="0" smtClean="0"/>
              <a:t>the </a:t>
            </a:r>
            <a:r>
              <a:rPr lang="en-IN" sz="1600" dirty="0"/>
              <a:t>input layer.</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513" y="2566610"/>
            <a:ext cx="2951238" cy="1814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59401" y="4975981"/>
            <a:ext cx="8275447" cy="1059491"/>
          </a:xfrm>
          <a:prstGeom prst="rect">
            <a:avLst/>
          </a:prstGeom>
          <a:noFill/>
        </p:spPr>
        <p:txBody>
          <a:bodyPr wrap="square" lIns="73884" tIns="36942" rIns="73884" bIns="36942" rtlCol="0">
            <a:spAutoFit/>
          </a:bodyPr>
          <a:lstStyle/>
          <a:p>
            <a:pPr algn="just"/>
            <a:r>
              <a:rPr lang="en-IN" sz="1600" dirty="0"/>
              <a:t>The change to a hidden to output weight depends on error (depicted as a lined pattern</a:t>
            </a:r>
            <a:r>
              <a:rPr lang="en-IN" sz="1600" dirty="0" smtClean="0"/>
              <a:t>) at </a:t>
            </a:r>
            <a:r>
              <a:rPr lang="en-IN" sz="1600" dirty="0"/>
              <a:t>the output node and activation (depicted as a solid pattern) at the hidden node. While </a:t>
            </a:r>
            <a:r>
              <a:rPr lang="en-IN" sz="1600" dirty="0" smtClean="0"/>
              <a:t>the change </a:t>
            </a:r>
            <a:r>
              <a:rPr lang="en-IN" sz="1600" dirty="0"/>
              <a:t>to a input to hidden weight depends on error at the hidden node (which in turn </a:t>
            </a:r>
            <a:r>
              <a:rPr lang="en-IN" sz="1600" dirty="0" smtClean="0"/>
              <a:t>depends on </a:t>
            </a:r>
            <a:r>
              <a:rPr lang="en-IN" sz="1600" dirty="0"/>
              <a:t>error at all the output nodes) and activation at the input node.</a:t>
            </a: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5370" y="2566610"/>
            <a:ext cx="4828880" cy="227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03247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The image classification pipeline</a:t>
            </a:r>
          </a:p>
        </p:txBody>
      </p:sp>
      <p:sp>
        <p:nvSpPr>
          <p:cNvPr id="3" name="Rectangle 2"/>
          <p:cNvSpPr/>
          <p:nvPr/>
        </p:nvSpPr>
        <p:spPr>
          <a:xfrm>
            <a:off x="647700" y="1349871"/>
            <a:ext cx="8096250" cy="3785652"/>
          </a:xfrm>
          <a:prstGeom prst="rect">
            <a:avLst/>
          </a:prstGeom>
        </p:spPr>
        <p:txBody>
          <a:bodyPr wrap="square">
            <a:spAutoFit/>
          </a:bodyPr>
          <a:lstStyle/>
          <a:p>
            <a:pPr algn="just"/>
            <a:r>
              <a:rPr lang="en-US" sz="1600" dirty="0" smtClean="0">
                <a:solidFill>
                  <a:srgbClr val="000000"/>
                </a:solidFill>
                <a:latin typeface="Roboto"/>
              </a:rPr>
              <a:t>We’ve </a:t>
            </a:r>
            <a:r>
              <a:rPr lang="en-US" sz="1600" dirty="0">
                <a:solidFill>
                  <a:srgbClr val="000000"/>
                </a:solidFill>
                <a:latin typeface="Roboto"/>
              </a:rPr>
              <a:t>seen that the task in Image Classification is to take an array of pixels that represents a single image and assign a label to it. Our complete pipeline can be formalized as follows</a:t>
            </a:r>
            <a:r>
              <a:rPr lang="en-US" sz="1600" dirty="0" smtClean="0">
                <a:solidFill>
                  <a:srgbClr val="000000"/>
                </a:solidFill>
                <a:latin typeface="Roboto"/>
              </a:rPr>
              <a:t>:</a:t>
            </a:r>
          </a:p>
          <a:p>
            <a:pPr algn="just"/>
            <a:endParaRPr lang="en-US" sz="1600" dirty="0">
              <a:solidFill>
                <a:srgbClr val="000000"/>
              </a:solidFill>
              <a:latin typeface="Roboto"/>
            </a:endParaRPr>
          </a:p>
          <a:p>
            <a:pPr algn="just"/>
            <a:r>
              <a:rPr lang="en-US" sz="1600" b="1" dirty="0">
                <a:solidFill>
                  <a:srgbClr val="000000"/>
                </a:solidFill>
                <a:latin typeface="Roboto"/>
              </a:rPr>
              <a:t>Input:</a:t>
            </a:r>
            <a:r>
              <a:rPr lang="en-US" sz="1600" dirty="0">
                <a:solidFill>
                  <a:srgbClr val="000000"/>
                </a:solidFill>
                <a:latin typeface="Roboto"/>
              </a:rPr>
              <a:t> Our input consists of a set of </a:t>
            </a:r>
            <a:r>
              <a:rPr lang="en-US" sz="1600" i="1" dirty="0">
                <a:solidFill>
                  <a:srgbClr val="000000"/>
                </a:solidFill>
                <a:latin typeface="Roboto"/>
              </a:rPr>
              <a:t>N</a:t>
            </a:r>
            <a:r>
              <a:rPr lang="en-US" sz="1600" dirty="0">
                <a:solidFill>
                  <a:srgbClr val="000000"/>
                </a:solidFill>
                <a:latin typeface="Roboto"/>
              </a:rPr>
              <a:t> images, each labeled with one of </a:t>
            </a:r>
            <a:r>
              <a:rPr lang="en-US" sz="1600" i="1" dirty="0">
                <a:solidFill>
                  <a:srgbClr val="000000"/>
                </a:solidFill>
                <a:latin typeface="Roboto"/>
              </a:rPr>
              <a:t>K</a:t>
            </a:r>
            <a:r>
              <a:rPr lang="en-US" sz="1600" dirty="0">
                <a:solidFill>
                  <a:srgbClr val="000000"/>
                </a:solidFill>
                <a:latin typeface="Roboto"/>
              </a:rPr>
              <a:t> different classes. We refer to this data as the </a:t>
            </a:r>
            <a:r>
              <a:rPr lang="en-US" sz="1600" i="1" dirty="0">
                <a:solidFill>
                  <a:srgbClr val="000000"/>
                </a:solidFill>
                <a:latin typeface="Roboto"/>
              </a:rPr>
              <a:t>training set</a:t>
            </a:r>
            <a:r>
              <a:rPr lang="en-US" sz="1600" dirty="0" smtClean="0">
                <a:solidFill>
                  <a:srgbClr val="000000"/>
                </a:solidFill>
                <a:latin typeface="Roboto"/>
              </a:rPr>
              <a:t>.</a:t>
            </a:r>
          </a:p>
          <a:p>
            <a:pPr algn="just"/>
            <a:endParaRPr lang="en-US" sz="1600" dirty="0">
              <a:solidFill>
                <a:srgbClr val="000000"/>
              </a:solidFill>
              <a:latin typeface="Roboto"/>
            </a:endParaRPr>
          </a:p>
          <a:p>
            <a:pPr algn="just"/>
            <a:r>
              <a:rPr lang="en-US" sz="1600" b="1" dirty="0">
                <a:solidFill>
                  <a:srgbClr val="000000"/>
                </a:solidFill>
                <a:latin typeface="Roboto"/>
              </a:rPr>
              <a:t>Learning:</a:t>
            </a:r>
            <a:r>
              <a:rPr lang="en-US" sz="1600" dirty="0">
                <a:solidFill>
                  <a:srgbClr val="000000"/>
                </a:solidFill>
                <a:latin typeface="Roboto"/>
              </a:rPr>
              <a:t> Our task is to use the training set to learn what every one of the classes looks like. We refer to this step as </a:t>
            </a:r>
            <a:r>
              <a:rPr lang="en-US" sz="1600" i="1" dirty="0">
                <a:solidFill>
                  <a:srgbClr val="000000"/>
                </a:solidFill>
                <a:latin typeface="Roboto"/>
              </a:rPr>
              <a:t>training a classifier</a:t>
            </a:r>
            <a:r>
              <a:rPr lang="en-US" sz="1600" dirty="0">
                <a:solidFill>
                  <a:srgbClr val="000000"/>
                </a:solidFill>
                <a:latin typeface="Roboto"/>
              </a:rPr>
              <a:t>, or </a:t>
            </a:r>
            <a:r>
              <a:rPr lang="en-US" sz="1600" i="1" dirty="0">
                <a:solidFill>
                  <a:srgbClr val="000000"/>
                </a:solidFill>
                <a:latin typeface="Roboto"/>
              </a:rPr>
              <a:t>learning a model</a:t>
            </a:r>
            <a:r>
              <a:rPr lang="en-US" sz="1600" dirty="0" smtClean="0">
                <a:solidFill>
                  <a:srgbClr val="000000"/>
                </a:solidFill>
                <a:latin typeface="Roboto"/>
              </a:rPr>
              <a:t>.</a:t>
            </a:r>
          </a:p>
          <a:p>
            <a:pPr algn="just"/>
            <a:endParaRPr lang="en-US" sz="1600" dirty="0">
              <a:solidFill>
                <a:srgbClr val="000000"/>
              </a:solidFill>
              <a:latin typeface="Roboto"/>
            </a:endParaRPr>
          </a:p>
          <a:p>
            <a:pPr algn="just"/>
            <a:r>
              <a:rPr lang="en-US" sz="1600" b="1" dirty="0">
                <a:solidFill>
                  <a:srgbClr val="000000"/>
                </a:solidFill>
                <a:latin typeface="Roboto"/>
              </a:rPr>
              <a:t>Evaluation:</a:t>
            </a:r>
            <a:r>
              <a:rPr lang="en-US" sz="1600" dirty="0">
                <a:solidFill>
                  <a:srgbClr val="000000"/>
                </a:solidFill>
                <a:latin typeface="Roboto"/>
              </a:rPr>
              <a:t> In the end, we evaluate the quality of the classifier by asking it to predict labels for a new set of images that it has never seen before. We will then compare the true labels of these images to the ones predicted by the classifier. Intuitively, we’re hoping that a lot of the predictions match up with the true answers (which we call the </a:t>
            </a:r>
            <a:r>
              <a:rPr lang="en-US" sz="1600" i="1" dirty="0">
                <a:solidFill>
                  <a:srgbClr val="000000"/>
                </a:solidFill>
                <a:latin typeface="Roboto"/>
              </a:rPr>
              <a:t>ground truth</a:t>
            </a:r>
            <a:r>
              <a:rPr lang="en-US" sz="1600" dirty="0">
                <a:solidFill>
                  <a:srgbClr val="000000"/>
                </a:solidFill>
                <a:latin typeface="Roboto"/>
              </a:rPr>
              <a:t>).</a:t>
            </a:r>
            <a:endParaRPr lang="en-US" sz="1600" b="0" i="0" dirty="0">
              <a:solidFill>
                <a:srgbClr val="000000"/>
              </a:solidFill>
              <a:effectLst/>
              <a:latin typeface="Roboto"/>
            </a:endParaRPr>
          </a:p>
        </p:txBody>
      </p:sp>
    </p:spTree>
    <p:extLst>
      <p:ext uri="{BB962C8B-B14F-4D97-AF65-F5344CB8AC3E}">
        <p14:creationId xmlns:p14="http://schemas.microsoft.com/office/powerpoint/2010/main" val="3139859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94" y="304800"/>
            <a:ext cx="7921625" cy="522514"/>
          </a:xfrm>
        </p:spPr>
        <p:txBody>
          <a:bodyPr/>
          <a:lstStyle/>
          <a:p>
            <a:r>
              <a:rPr lang="en-IN" dirty="0" smtClean="0"/>
              <a:t>Backpropagation Derivation </a:t>
            </a:r>
            <a:r>
              <a:rPr lang="en-IN" dirty="0" err="1" smtClean="0"/>
              <a:t>cont</a:t>
            </a:r>
            <a:r>
              <a:rPr lang="en-IN" dirty="0" smtClean="0"/>
              <a:t>…</a:t>
            </a:r>
            <a:endParaRPr lang="en-IN" dirty="0"/>
          </a:p>
        </p:txBody>
      </p:sp>
      <p:sp>
        <p:nvSpPr>
          <p:cNvPr id="4" name="Slide Number Placeholder 3"/>
          <p:cNvSpPr>
            <a:spLocks noGrp="1"/>
          </p:cNvSpPr>
          <p:nvPr>
            <p:ph type="sldNum" sz="quarter" idx="10"/>
          </p:nvPr>
        </p:nvSpPr>
        <p:spPr/>
        <p:txBody>
          <a:bodyPr lIns="73884" tIns="36942" rIns="73884" bIns="36942"/>
          <a:lstStyle/>
          <a:p>
            <a:pPr>
              <a:defRPr/>
            </a:pPr>
            <a:fld id="{2988EDFA-DFC0-43E9-A6DA-9F56E3B1C649}" type="slidenum">
              <a:rPr lang="en-AU" smtClean="0">
                <a:solidFill>
                  <a:srgbClr val="665546"/>
                </a:solidFill>
              </a:rPr>
              <a:pPr>
                <a:defRPr/>
              </a:pPr>
              <a:t>60</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31116" y="1441176"/>
            <a:ext cx="6848439" cy="92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98433" y="1134530"/>
            <a:ext cx="2743028" cy="351604"/>
          </a:xfrm>
          <a:prstGeom prst="rect">
            <a:avLst/>
          </a:prstGeom>
          <a:noFill/>
        </p:spPr>
        <p:txBody>
          <a:bodyPr wrap="square" lIns="73884" tIns="36942" rIns="73884" bIns="36942" rtlCol="0">
            <a:spAutoFit/>
          </a:bodyPr>
          <a:lstStyle/>
          <a:p>
            <a:r>
              <a:rPr lang="en-US" dirty="0" smtClean="0"/>
              <a:t>Review of Calculus </a:t>
            </a:r>
            <a:endParaRPr lang="en-IN" dirty="0"/>
          </a:p>
        </p:txBody>
      </p:sp>
      <p:sp>
        <p:nvSpPr>
          <p:cNvPr id="7" name="TextBox 6"/>
          <p:cNvSpPr txBox="1"/>
          <p:nvPr/>
        </p:nvSpPr>
        <p:spPr>
          <a:xfrm>
            <a:off x="359401" y="3054105"/>
            <a:ext cx="8220154" cy="1459600"/>
          </a:xfrm>
          <a:prstGeom prst="rect">
            <a:avLst/>
          </a:prstGeom>
          <a:noFill/>
        </p:spPr>
        <p:txBody>
          <a:bodyPr wrap="square" lIns="73884" tIns="36942" rIns="73884" bIns="36942" rtlCol="0">
            <a:spAutoFit/>
          </a:bodyPr>
          <a:lstStyle/>
          <a:p>
            <a:r>
              <a:rPr lang="en-IN" dirty="0"/>
              <a:t>We can </a:t>
            </a:r>
            <a:r>
              <a:rPr lang="en-IN" dirty="0" smtClean="0"/>
              <a:t>see the </a:t>
            </a:r>
            <a:r>
              <a:rPr lang="en-IN" dirty="0" err="1"/>
              <a:t>backpropagation</a:t>
            </a:r>
            <a:r>
              <a:rPr lang="en-IN" dirty="0"/>
              <a:t> learning algorithm as gradient descent on sum-squared error</a:t>
            </a:r>
          </a:p>
          <a:p>
            <a:r>
              <a:rPr lang="en-IN" dirty="0"/>
              <a:t>(we square the error because we are interested in its magnitude, not its sign). </a:t>
            </a:r>
            <a:endParaRPr lang="en-IN" dirty="0" smtClean="0"/>
          </a:p>
          <a:p>
            <a:endParaRPr lang="en-IN" dirty="0"/>
          </a:p>
          <a:p>
            <a:r>
              <a:rPr lang="en-IN" dirty="0" smtClean="0"/>
              <a:t>The </a:t>
            </a:r>
            <a:r>
              <a:rPr lang="en-IN" dirty="0"/>
              <a:t>total error in </a:t>
            </a:r>
            <a:r>
              <a:rPr lang="en-IN" dirty="0" smtClean="0"/>
              <a:t>a network </a:t>
            </a:r>
            <a:r>
              <a:rPr lang="en-IN" dirty="0"/>
              <a:t>is given by the following </a:t>
            </a:r>
            <a:r>
              <a:rPr lang="en-IN" dirty="0" smtClean="0"/>
              <a:t>equation</a:t>
            </a:r>
            <a:endParaRPr lang="en-IN" dirty="0"/>
          </a:p>
        </p:txBody>
      </p:sp>
      <p:sp>
        <p:nvSpPr>
          <p:cNvPr id="8" name="TextBox 7"/>
          <p:cNvSpPr txBox="1"/>
          <p:nvPr/>
        </p:nvSpPr>
        <p:spPr>
          <a:xfrm>
            <a:off x="354794" y="2482520"/>
            <a:ext cx="3621660" cy="366993"/>
          </a:xfrm>
          <a:prstGeom prst="rect">
            <a:avLst/>
          </a:prstGeom>
          <a:noFill/>
        </p:spPr>
        <p:txBody>
          <a:bodyPr wrap="square" lIns="73884" tIns="36942" rIns="73884" bIns="36942" rtlCol="0">
            <a:spAutoFit/>
          </a:bodyPr>
          <a:lstStyle/>
          <a:p>
            <a:r>
              <a:rPr lang="en-IN" sz="1900" b="1" dirty="0">
                <a:solidFill>
                  <a:srgbClr val="FF0000"/>
                </a:solidFill>
              </a:rPr>
              <a:t>Gradient Descent on Error</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2844" y="4419299"/>
            <a:ext cx="1824653" cy="676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461" y="5584976"/>
            <a:ext cx="1454884" cy="789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59402" y="5180512"/>
            <a:ext cx="6137469" cy="628603"/>
          </a:xfrm>
          <a:prstGeom prst="rect">
            <a:avLst/>
          </a:prstGeom>
          <a:noFill/>
        </p:spPr>
        <p:txBody>
          <a:bodyPr wrap="square" lIns="73884" tIns="36942" rIns="73884" bIns="36942" rtlCol="0">
            <a:spAutoFit/>
          </a:bodyPr>
          <a:lstStyle/>
          <a:p>
            <a:r>
              <a:rPr lang="en-IN" dirty="0"/>
              <a:t>We want to adjust the network’s weights to reduce this overall error.</a:t>
            </a:r>
          </a:p>
        </p:txBody>
      </p:sp>
    </p:spTree>
    <p:extLst>
      <p:ext uri="{BB962C8B-B14F-4D97-AF65-F5344CB8AC3E}">
        <p14:creationId xmlns:p14="http://schemas.microsoft.com/office/powerpoint/2010/main" val="12310651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88" y="195943"/>
            <a:ext cx="7921625" cy="598715"/>
          </a:xfrm>
        </p:spPr>
        <p:txBody>
          <a:bodyPr/>
          <a:lstStyle/>
          <a:p>
            <a:r>
              <a:rPr lang="en-IN" dirty="0"/>
              <a:t>Backpropagation Derivation </a:t>
            </a:r>
            <a:r>
              <a:rPr lang="en-IN" dirty="0" err="1"/>
              <a:t>cont</a:t>
            </a:r>
            <a:r>
              <a:rPr lang="en-IN" dirty="0"/>
              <a:t>…</a:t>
            </a:r>
          </a:p>
        </p:txBody>
      </p:sp>
      <p:sp>
        <p:nvSpPr>
          <p:cNvPr id="3" name="Content Placeholder 2"/>
          <p:cNvSpPr>
            <a:spLocks noGrp="1"/>
          </p:cNvSpPr>
          <p:nvPr>
            <p:ph idx="1"/>
          </p:nvPr>
        </p:nvSpPr>
        <p:spPr>
          <a:xfrm>
            <a:off x="912326" y="1065365"/>
            <a:ext cx="7317273" cy="396042"/>
          </a:xfrm>
        </p:spPr>
        <p:txBody>
          <a:bodyPr/>
          <a:lstStyle/>
          <a:p>
            <a:pPr marL="0" indent="0">
              <a:buNone/>
            </a:pPr>
            <a:r>
              <a:rPr lang="en-IN" dirty="0" smtClean="0"/>
              <a:t>Lets begin </a:t>
            </a:r>
            <a:r>
              <a:rPr lang="en-IN" dirty="0"/>
              <a:t>at the output layer with a particular weight.</a:t>
            </a:r>
          </a:p>
          <a:p>
            <a:pPr marL="0" indent="0">
              <a:buNone/>
            </a:pPr>
            <a:endParaRPr lang="en-IN" dirty="0"/>
          </a:p>
        </p:txBody>
      </p:sp>
      <p:sp>
        <p:nvSpPr>
          <p:cNvPr id="4" name="Slide Number Placeholder 3"/>
          <p:cNvSpPr>
            <a:spLocks noGrp="1"/>
          </p:cNvSpPr>
          <p:nvPr>
            <p:ph type="sldNum" sz="quarter" idx="10"/>
          </p:nvPr>
        </p:nvSpPr>
        <p:spPr/>
        <p:txBody>
          <a:bodyPr lIns="73884" tIns="36942" rIns="73884" bIns="36942"/>
          <a:lstStyle/>
          <a:p>
            <a:pPr>
              <a:defRPr/>
            </a:pPr>
            <a:fld id="{2988EDFA-DFC0-43E9-A6DA-9F56E3B1C649}" type="slidenum">
              <a:rPr lang="en-AU" smtClean="0">
                <a:solidFill>
                  <a:srgbClr val="665546"/>
                </a:solidFill>
              </a:rPr>
              <a:pPr>
                <a:defRPr/>
              </a:pPr>
              <a:t>61</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6367" y="1629343"/>
            <a:ext cx="1400744" cy="609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56661" y="2243175"/>
            <a:ext cx="7942309" cy="305438"/>
          </a:xfrm>
          <a:prstGeom prst="rect">
            <a:avLst/>
          </a:prstGeom>
          <a:noFill/>
        </p:spPr>
        <p:txBody>
          <a:bodyPr wrap="square" lIns="73884" tIns="36942" rIns="73884" bIns="36942" rtlCol="0">
            <a:spAutoFit/>
          </a:bodyPr>
          <a:lstStyle/>
          <a:p>
            <a:r>
              <a:rPr lang="en-IN" sz="1500" dirty="0">
                <a:solidFill>
                  <a:srgbClr val="FF0000"/>
                </a:solidFill>
              </a:rPr>
              <a:t>However error is not directly a function of a weight. We expand this as follows.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27" y="3162904"/>
            <a:ext cx="2396009" cy="68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3901" y="2716893"/>
            <a:ext cx="4826576" cy="2270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5209" y="5117495"/>
            <a:ext cx="8615267" cy="1059491"/>
          </a:xfrm>
          <a:prstGeom prst="rect">
            <a:avLst/>
          </a:prstGeom>
          <a:noFill/>
        </p:spPr>
        <p:txBody>
          <a:bodyPr wrap="square" lIns="73884" tIns="36942" rIns="73884" bIns="36942" rtlCol="0">
            <a:spAutoFit/>
          </a:bodyPr>
          <a:lstStyle/>
          <a:p>
            <a:pPr algn="just"/>
            <a:r>
              <a:rPr lang="en-IN" sz="1600" dirty="0"/>
              <a:t>Let’s consider each of these partial derivatives in turn. Note that only one term of the E summation</a:t>
            </a:r>
          </a:p>
          <a:p>
            <a:pPr algn="just"/>
            <a:r>
              <a:rPr lang="en-IN" sz="1600" dirty="0"/>
              <a:t>will have a non-zero derivative: the one associated with the particular weight we are considering.</a:t>
            </a:r>
          </a:p>
        </p:txBody>
      </p:sp>
    </p:spTree>
    <p:extLst>
      <p:ext uri="{BB962C8B-B14F-4D97-AF65-F5344CB8AC3E}">
        <p14:creationId xmlns:p14="http://schemas.microsoft.com/office/powerpoint/2010/main" val="1662889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900" y="155123"/>
            <a:ext cx="5541445" cy="461734"/>
          </a:xfrm>
        </p:spPr>
        <p:txBody>
          <a:bodyPr/>
          <a:lstStyle/>
          <a:p>
            <a:r>
              <a:rPr lang="en-IN" sz="2000" dirty="0"/>
              <a:t>Backpropagation Derivation </a:t>
            </a:r>
            <a:r>
              <a:rPr lang="en-IN" sz="2000" dirty="0" err="1"/>
              <a:t>cont</a:t>
            </a:r>
            <a:r>
              <a:rPr lang="en-IN" sz="2000" dirty="0"/>
              <a:t>…</a:t>
            </a:r>
            <a:endParaRPr lang="en-IN" dirty="0">
              <a:solidFill>
                <a:schemeClr val="tx2">
                  <a:lumMod val="60000"/>
                  <a:lumOff val="40000"/>
                </a:schemeClr>
              </a:solidFill>
            </a:endParaRPr>
          </a:p>
        </p:txBody>
      </p:sp>
      <p:sp>
        <p:nvSpPr>
          <p:cNvPr id="4" name="Slide Number Placeholder 3"/>
          <p:cNvSpPr>
            <a:spLocks noGrp="1"/>
          </p:cNvSpPr>
          <p:nvPr>
            <p:ph type="sldNum" sz="quarter" idx="10"/>
          </p:nvPr>
        </p:nvSpPr>
        <p:spPr/>
        <p:txBody>
          <a:bodyPr lIns="73884" tIns="36942" rIns="73884" bIns="36942"/>
          <a:lstStyle/>
          <a:p>
            <a:pPr>
              <a:defRPr/>
            </a:pPr>
            <a:fld id="{2988EDFA-DFC0-43E9-A6DA-9F56E3B1C649}" type="slidenum">
              <a:rPr lang="en-AU" smtClean="0">
                <a:solidFill>
                  <a:srgbClr val="665546"/>
                </a:solidFill>
              </a:rPr>
              <a:pPr>
                <a:defRPr/>
              </a:pPr>
              <a:t>62</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8119" y="1257149"/>
            <a:ext cx="2397161" cy="6909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74173" y="1544854"/>
            <a:ext cx="4575842" cy="982546"/>
          </a:xfrm>
          <a:prstGeom prst="rect">
            <a:avLst/>
          </a:prstGeom>
          <a:ln>
            <a:solidFill>
              <a:schemeClr val="accent1"/>
            </a:solidFill>
          </a:ln>
        </p:spPr>
        <p:txBody>
          <a:bodyPr wrap="square" lIns="73884" tIns="36942" rIns="73884" bIns="36942">
            <a:spAutoFit/>
          </a:bodyPr>
          <a:lstStyle/>
          <a:p>
            <a:pPr marL="277063" indent="-277063">
              <a:buAutoNum type="arabicPeriod"/>
            </a:pPr>
            <a:r>
              <a:rPr lang="en-IN" sz="1400" dirty="0">
                <a:solidFill>
                  <a:srgbClr val="FF0000"/>
                </a:solidFill>
              </a:rPr>
              <a:t>Derivative of the error with respect to the activation</a:t>
            </a:r>
          </a:p>
          <a:p>
            <a:pPr marL="277063" indent="-277063">
              <a:buAutoNum type="arabicPeriod"/>
            </a:pPr>
            <a:endParaRPr lang="en-IN" sz="1500" dirty="0">
              <a:solidFill>
                <a:srgbClr val="FF0000"/>
              </a:solidFill>
            </a:endParaRPr>
          </a:p>
          <a:p>
            <a:pPr marL="277063" indent="-277063">
              <a:buAutoNum type="arabicPeriod"/>
            </a:pPr>
            <a:endParaRPr lang="en-IN" sz="1500" dirty="0">
              <a:solidFill>
                <a:srgbClr val="FF0000"/>
              </a:solidFill>
            </a:endParaRPr>
          </a:p>
          <a:p>
            <a:endParaRPr lang="en-IN" sz="1500" dirty="0">
              <a:solidFill>
                <a:srgbClr val="FF0000"/>
              </a:solidFill>
            </a:endParaRPr>
          </a:p>
        </p:txBody>
      </p:sp>
      <p:sp>
        <p:nvSpPr>
          <p:cNvPr id="8" name="TextBox 7"/>
          <p:cNvSpPr txBox="1"/>
          <p:nvPr/>
        </p:nvSpPr>
        <p:spPr>
          <a:xfrm>
            <a:off x="155466" y="2722858"/>
            <a:ext cx="4594549" cy="3521703"/>
          </a:xfrm>
          <a:prstGeom prst="rect">
            <a:avLst/>
          </a:prstGeom>
          <a:noFill/>
          <a:ln>
            <a:solidFill>
              <a:schemeClr val="accent1"/>
            </a:solidFill>
          </a:ln>
        </p:spPr>
        <p:txBody>
          <a:bodyPr wrap="square" lIns="73884" tIns="36942" rIns="73884" bIns="36942" rtlCol="0">
            <a:spAutoFit/>
          </a:bodyPr>
          <a:lstStyle/>
          <a:p>
            <a:r>
              <a:rPr lang="en-IN" sz="1500" dirty="0">
                <a:solidFill>
                  <a:srgbClr val="FF0000"/>
                </a:solidFill>
              </a:rPr>
              <a:t>2. </a:t>
            </a:r>
            <a:r>
              <a:rPr lang="en-IN" sz="1400" dirty="0">
                <a:solidFill>
                  <a:srgbClr val="FF0000"/>
                </a:solidFill>
              </a:rPr>
              <a:t>Derivative of the activation with respect to the net input</a:t>
            </a: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smtClean="0">
              <a:solidFill>
                <a:srgbClr val="FF0000"/>
              </a:solidFill>
            </a:endParaRPr>
          </a:p>
          <a:p>
            <a:endParaRPr lang="en-IN" sz="1500" dirty="0">
              <a:solidFill>
                <a:srgbClr val="FF0000"/>
              </a:solidFill>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92" y="3520823"/>
            <a:ext cx="3709643" cy="69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528" y="4578687"/>
            <a:ext cx="2368363" cy="63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59510" y="4424187"/>
            <a:ext cx="3202358" cy="290049"/>
          </a:xfrm>
          <a:prstGeom prst="rect">
            <a:avLst/>
          </a:prstGeom>
          <a:noFill/>
        </p:spPr>
        <p:txBody>
          <a:bodyPr wrap="square" lIns="73884" tIns="36942" rIns="73884" bIns="36942" rtlCol="0">
            <a:spAutoFit/>
          </a:bodyPr>
          <a:lstStyle/>
          <a:p>
            <a:r>
              <a:rPr lang="en-US" sz="1400" dirty="0">
                <a:solidFill>
                  <a:srgbClr val="FF0000"/>
                </a:solidFill>
              </a:rPr>
              <a:t>Now as </a:t>
            </a:r>
            <a:r>
              <a:rPr lang="en-US" sz="1400" dirty="0"/>
              <a:t> </a:t>
            </a:r>
            <a:endParaRPr lang="en-IN" sz="1400" dirty="0"/>
          </a:p>
        </p:txBody>
      </p:sp>
      <p:sp>
        <p:nvSpPr>
          <p:cNvPr id="10" name="TextBox 9"/>
          <p:cNvSpPr txBox="1"/>
          <p:nvPr/>
        </p:nvSpPr>
        <p:spPr>
          <a:xfrm>
            <a:off x="306413" y="5424324"/>
            <a:ext cx="4390504" cy="290049"/>
          </a:xfrm>
          <a:prstGeom prst="rect">
            <a:avLst/>
          </a:prstGeom>
          <a:noFill/>
        </p:spPr>
        <p:txBody>
          <a:bodyPr wrap="square" lIns="73884" tIns="36942" rIns="73884" bIns="36942" rtlCol="0">
            <a:spAutoFit/>
          </a:bodyPr>
          <a:lstStyle/>
          <a:p>
            <a:r>
              <a:rPr lang="en-IN" sz="1400" dirty="0">
                <a:solidFill>
                  <a:srgbClr val="FF0000"/>
                </a:solidFill>
              </a:rPr>
              <a:t>we can rewrite the result of the partial derivative as</a:t>
            </a:r>
            <a:r>
              <a:rPr lang="en-IN" sz="1400" dirty="0"/>
              <a:t>:</a:t>
            </a: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1922" y="5729762"/>
            <a:ext cx="1979946" cy="33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4810852" y="2159238"/>
            <a:ext cx="4266739" cy="2310190"/>
            <a:chOff x="6591300" y="1803399"/>
            <a:chExt cx="5880100" cy="2585323"/>
          </a:xfrm>
        </p:grpSpPr>
        <p:sp>
          <p:nvSpPr>
            <p:cNvPr id="11" name="TextBox 10"/>
            <p:cNvSpPr txBox="1"/>
            <p:nvPr/>
          </p:nvSpPr>
          <p:spPr>
            <a:xfrm>
              <a:off x="6591300" y="1803399"/>
              <a:ext cx="5880100" cy="2585323"/>
            </a:xfrm>
            <a:prstGeom prst="rect">
              <a:avLst/>
            </a:prstGeom>
            <a:noFill/>
            <a:ln>
              <a:solidFill>
                <a:schemeClr val="tx1"/>
              </a:solidFill>
            </a:ln>
          </p:spPr>
          <p:txBody>
            <a:bodyPr wrap="square" rtlCol="0">
              <a:spAutoFit/>
            </a:bodyPr>
            <a:lstStyle/>
            <a:p>
              <a:r>
                <a:rPr lang="en-IN" sz="1500" dirty="0">
                  <a:solidFill>
                    <a:srgbClr val="FF0000"/>
                  </a:solidFill>
                </a:rPr>
                <a:t>3. Derivative of the net input with respect to a weight</a:t>
              </a: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US" sz="1500" dirty="0">
                <a:solidFill>
                  <a:srgbClr val="FF0000"/>
                </a:solidFill>
              </a:endParaRPr>
            </a:p>
            <a:p>
              <a:endParaRPr lang="en-IN" sz="1500" dirty="0">
                <a:solidFill>
                  <a:srgbClr val="FF0000"/>
                </a:solidFill>
              </a:endParaRPr>
            </a:p>
          </p:txBody>
        </p:sp>
        <p:sp>
          <p:nvSpPr>
            <p:cNvPr id="12" name="TextBox 11"/>
            <p:cNvSpPr txBox="1"/>
            <p:nvPr/>
          </p:nvSpPr>
          <p:spPr>
            <a:xfrm>
              <a:off x="6644038" y="2264252"/>
              <a:ext cx="5647623" cy="1001813"/>
            </a:xfrm>
            <a:prstGeom prst="rect">
              <a:avLst/>
            </a:prstGeom>
            <a:noFill/>
          </p:spPr>
          <p:txBody>
            <a:bodyPr wrap="square" rtlCol="0">
              <a:spAutoFit/>
            </a:bodyPr>
            <a:lstStyle/>
            <a:p>
              <a:pPr algn="just"/>
              <a:r>
                <a:rPr lang="en-IN" sz="1400" dirty="0"/>
                <a:t>Note that only one term of the net summation will have a non-zero derivative: again the one associated with the particular weight we are considering.</a:t>
              </a:r>
            </a:p>
          </p:txBody>
        </p:sp>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000" y="3463866"/>
              <a:ext cx="2679699" cy="63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2"/>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980008" y="1951956"/>
            <a:ext cx="2818812" cy="53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4884493" y="4636174"/>
            <a:ext cx="4034626" cy="1675044"/>
          </a:xfrm>
          <a:prstGeom prst="rect">
            <a:avLst/>
          </a:prstGeom>
          <a:noFill/>
          <a:ln w="25400">
            <a:solidFill>
              <a:schemeClr val="tx1"/>
            </a:solidFill>
          </a:ln>
        </p:spPr>
        <p:txBody>
          <a:bodyPr wrap="square" lIns="73884" tIns="36942" rIns="73884" bIns="36942" rtlCol="0">
            <a:spAutoFit/>
          </a:bodyPr>
          <a:lstStyle/>
          <a:p>
            <a:r>
              <a:rPr lang="en-IN" sz="1400" u="sng" dirty="0">
                <a:solidFill>
                  <a:srgbClr val="FF0000"/>
                </a:solidFill>
              </a:rPr>
              <a:t>Weight change rule for a hidden to output </a:t>
            </a:r>
            <a:r>
              <a:rPr lang="en-IN" sz="1400" u="sng" dirty="0" smtClean="0">
                <a:solidFill>
                  <a:srgbClr val="FF0000"/>
                </a:solidFill>
              </a:rPr>
              <a:t>weight</a:t>
            </a:r>
          </a:p>
          <a:p>
            <a:endParaRPr lang="en-US" dirty="0">
              <a:solidFill>
                <a:schemeClr val="tx2">
                  <a:lumMod val="60000"/>
                  <a:lumOff val="40000"/>
                </a:schemeClr>
              </a:solidFill>
            </a:endParaRPr>
          </a:p>
          <a:p>
            <a:endParaRPr lang="en-US" dirty="0" smtClean="0">
              <a:solidFill>
                <a:schemeClr val="tx2">
                  <a:lumMod val="60000"/>
                  <a:lumOff val="40000"/>
                </a:schemeClr>
              </a:solidFill>
            </a:endParaRPr>
          </a:p>
          <a:p>
            <a:endParaRPr lang="en-US" dirty="0">
              <a:solidFill>
                <a:schemeClr val="tx2">
                  <a:lumMod val="60000"/>
                  <a:lumOff val="40000"/>
                </a:schemeClr>
              </a:solidFill>
            </a:endParaRPr>
          </a:p>
          <a:p>
            <a:endParaRPr lang="en-US" dirty="0" smtClean="0">
              <a:solidFill>
                <a:schemeClr val="tx2">
                  <a:lumMod val="60000"/>
                  <a:lumOff val="40000"/>
                </a:schemeClr>
              </a:solidFill>
            </a:endParaRPr>
          </a:p>
          <a:p>
            <a:endParaRPr lang="en-US" dirty="0" smtClean="0">
              <a:solidFill>
                <a:schemeClr val="tx2">
                  <a:lumMod val="60000"/>
                  <a:lumOff val="40000"/>
                </a:schemeClr>
              </a:solidFill>
            </a:endParaRPr>
          </a:p>
        </p:txBody>
      </p:sp>
      <p:pic>
        <p:nvPicPr>
          <p:cNvPr id="2056" name="Picture 8"/>
          <p:cNvPicPr>
            <a:picLocks noChangeAspect="1" noChangeArrowheads="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486168" y="5022346"/>
            <a:ext cx="2823951" cy="57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1595" y="5697015"/>
            <a:ext cx="1465252" cy="54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87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81" y="130629"/>
            <a:ext cx="7921625" cy="587829"/>
          </a:xfrm>
        </p:spPr>
        <p:txBody>
          <a:bodyPr/>
          <a:lstStyle/>
          <a:p>
            <a:r>
              <a:rPr lang="en-IN" sz="2000" dirty="0"/>
              <a:t>Backpropagation Derivation </a:t>
            </a:r>
            <a:r>
              <a:rPr lang="en-IN" sz="2000" dirty="0" err="1"/>
              <a:t>cont</a:t>
            </a:r>
            <a:r>
              <a:rPr lang="en-IN" sz="2000" dirty="0"/>
              <a:t>…</a:t>
            </a:r>
            <a:endParaRPr lang="en-IN" sz="1900" dirty="0"/>
          </a:p>
        </p:txBody>
      </p:sp>
      <p:sp>
        <p:nvSpPr>
          <p:cNvPr id="4" name="Slide Number Placeholder 3"/>
          <p:cNvSpPr>
            <a:spLocks noGrp="1"/>
          </p:cNvSpPr>
          <p:nvPr>
            <p:ph type="sldNum" sz="quarter" idx="10"/>
          </p:nvPr>
        </p:nvSpPr>
        <p:spPr/>
        <p:txBody>
          <a:bodyPr lIns="73884" tIns="36942" rIns="73884" bIns="36942"/>
          <a:lstStyle/>
          <a:p>
            <a:pPr>
              <a:defRPr/>
            </a:pPr>
            <a:fld id="{2988EDFA-DFC0-43E9-A6DA-9F56E3B1C649}" type="slidenum">
              <a:rPr lang="en-AU" smtClean="0">
                <a:solidFill>
                  <a:srgbClr val="665546"/>
                </a:solidFill>
              </a:rPr>
              <a:pPr>
                <a:defRPr/>
              </a:pPr>
              <a:t>63</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sp>
        <p:nvSpPr>
          <p:cNvPr id="7" name="TextBox 6"/>
          <p:cNvSpPr txBox="1"/>
          <p:nvPr/>
        </p:nvSpPr>
        <p:spPr>
          <a:xfrm>
            <a:off x="692855" y="1165982"/>
            <a:ext cx="7654616" cy="813269"/>
          </a:xfrm>
          <a:prstGeom prst="rect">
            <a:avLst/>
          </a:prstGeom>
          <a:noFill/>
        </p:spPr>
        <p:txBody>
          <a:bodyPr wrap="square" lIns="73884" tIns="36942" rIns="73884" bIns="36942" rtlCol="0">
            <a:spAutoFit/>
          </a:bodyPr>
          <a:lstStyle/>
          <a:p>
            <a:r>
              <a:rPr lang="en-IN" sz="1600" dirty="0">
                <a:solidFill>
                  <a:srgbClr val="FF0000"/>
                </a:solidFill>
              </a:rPr>
              <a:t>Now we have to determine the appropriate weight change for an input to hidden weight. This </a:t>
            </a:r>
            <a:r>
              <a:rPr lang="en-IN" sz="1600" dirty="0" smtClean="0">
                <a:solidFill>
                  <a:srgbClr val="FF0000"/>
                </a:solidFill>
              </a:rPr>
              <a:t>is more </a:t>
            </a:r>
            <a:r>
              <a:rPr lang="en-IN" sz="1600" dirty="0">
                <a:solidFill>
                  <a:srgbClr val="FF0000"/>
                </a:solidFill>
              </a:rPr>
              <a:t>complicated because it depends on the error at all of the nodes this weighted connection </a:t>
            </a:r>
            <a:r>
              <a:rPr lang="en-IN" sz="1600" dirty="0" smtClean="0">
                <a:solidFill>
                  <a:srgbClr val="FF0000"/>
                </a:solidFill>
              </a:rPr>
              <a:t>can lead to</a:t>
            </a:r>
            <a:r>
              <a:rPr lang="en-IN" sz="1600" dirty="0"/>
              <a:t>.</a:t>
            </a:r>
          </a:p>
        </p:txBody>
      </p:sp>
      <p:grpSp>
        <p:nvGrpSpPr>
          <p:cNvPr id="9" name="Group 8"/>
          <p:cNvGrpSpPr/>
          <p:nvPr/>
        </p:nvGrpSpPr>
        <p:grpSpPr>
          <a:xfrm>
            <a:off x="2285424" y="2302934"/>
            <a:ext cx="4377324" cy="3909918"/>
            <a:chOff x="3187700" y="1749286"/>
            <a:chExt cx="6032500" cy="4105414"/>
          </a:xfrm>
        </p:grpSpPr>
        <p:sp>
          <p:nvSpPr>
            <p:cNvPr id="8" name="Rectangle 7"/>
            <p:cNvSpPr/>
            <p:nvPr/>
          </p:nvSpPr>
          <p:spPr>
            <a:xfrm>
              <a:off x="3187700" y="1749286"/>
              <a:ext cx="6032500" cy="41054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1930400"/>
              <a:ext cx="5232400" cy="89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692401"/>
              <a:ext cx="5676899" cy="1205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3852864"/>
              <a:ext cx="4584701"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033965"/>
              <a:ext cx="2362200" cy="693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9974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40179" y="239485"/>
            <a:ext cx="7921625" cy="587829"/>
          </a:xfrm>
        </p:spPr>
        <p:txBody>
          <a:bodyPr/>
          <a:lstStyle/>
          <a:p>
            <a:pPr eaLnBrk="1" hangingPunct="1"/>
            <a:r>
              <a:rPr lang="en-US" dirty="0" smtClean="0"/>
              <a:t>Learning by Example</a:t>
            </a:r>
          </a:p>
        </p:txBody>
      </p:sp>
      <p:sp>
        <p:nvSpPr>
          <p:cNvPr id="13315" name="Rectangle 3"/>
          <p:cNvSpPr>
            <a:spLocks noGrp="1" noChangeArrowheads="1"/>
          </p:cNvSpPr>
          <p:nvPr>
            <p:ph type="body" idx="1"/>
          </p:nvPr>
        </p:nvSpPr>
        <p:spPr>
          <a:xfrm>
            <a:off x="845945" y="1349375"/>
            <a:ext cx="7949712" cy="4637088"/>
          </a:xfrm>
        </p:spPr>
        <p:txBody>
          <a:bodyPr/>
          <a:lstStyle/>
          <a:p>
            <a:pPr marL="404813" indent="-404813" eaLnBrk="1" hangingPunct="1"/>
            <a:r>
              <a:rPr lang="en-US" sz="1600" dirty="0" smtClean="0"/>
              <a:t>Training Algorithm: backpropagation of errors using gradient descent training.</a:t>
            </a:r>
          </a:p>
          <a:p>
            <a:pPr marL="404813" indent="-404813" eaLnBrk="1" hangingPunct="1"/>
            <a:r>
              <a:rPr lang="en-US" sz="1600" dirty="0" smtClean="0"/>
              <a:t>Colors:</a:t>
            </a:r>
          </a:p>
          <a:p>
            <a:pPr lvl="3"/>
            <a:r>
              <a:rPr lang="en-US" dirty="0" smtClean="0"/>
              <a:t>Red: Current weights</a:t>
            </a:r>
          </a:p>
          <a:p>
            <a:pPr lvl="3"/>
            <a:r>
              <a:rPr lang="en-US" dirty="0" smtClean="0"/>
              <a:t>Orange: Updated weights</a:t>
            </a:r>
          </a:p>
          <a:p>
            <a:pPr lvl="3"/>
            <a:r>
              <a:rPr lang="en-US" dirty="0" smtClean="0"/>
              <a:t>Black boxes: Inputs and outputs to a neuron</a:t>
            </a:r>
          </a:p>
          <a:p>
            <a:pPr lvl="3"/>
            <a:r>
              <a:rPr lang="en-US" dirty="0" smtClean="0"/>
              <a:t>Blue: Sensitivities at each layer</a:t>
            </a:r>
          </a:p>
          <a:p>
            <a:pPr lvl="1" eaLnBrk="1" hangingPunct="1"/>
            <a:endParaRPr lang="en-US" dirty="0" smtClean="0"/>
          </a:p>
        </p:txBody>
      </p:sp>
    </p:spTree>
    <p:extLst>
      <p:ext uri="{BB962C8B-B14F-4D97-AF65-F5344CB8AC3E}">
        <p14:creationId xmlns:p14="http://schemas.microsoft.com/office/powerpoint/2010/main" val="11250529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First-layer </a:t>
            </a:r>
            <a:r>
              <a:rPr lang="en-US" sz="2800" dirty="0" smtClean="0"/>
              <a:t>Visualizations</a:t>
            </a:r>
            <a:endParaRPr lang="en-US" sz="2800" dirty="0"/>
          </a:p>
        </p:txBody>
      </p:sp>
      <p:sp>
        <p:nvSpPr>
          <p:cNvPr id="3" name="Rectangle 2"/>
          <p:cNvSpPr/>
          <p:nvPr/>
        </p:nvSpPr>
        <p:spPr>
          <a:xfrm>
            <a:off x="957943" y="1203849"/>
            <a:ext cx="7750628" cy="646331"/>
          </a:xfrm>
          <a:prstGeom prst="rect">
            <a:avLst/>
          </a:prstGeom>
        </p:spPr>
        <p:txBody>
          <a:bodyPr wrap="square">
            <a:spAutoFit/>
          </a:bodyPr>
          <a:lstStyle/>
          <a:p>
            <a:r>
              <a:rPr lang="en-US" dirty="0" smtClean="0"/>
              <a:t>When </a:t>
            </a:r>
            <a:r>
              <a:rPr lang="en-US" dirty="0"/>
              <a:t>one is working with image pixels it can be helpful and satisfying to plot the first-layer features visually:</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67" y="2013271"/>
            <a:ext cx="356235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146" y="1907330"/>
            <a:ext cx="41624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57943" y="4792454"/>
            <a:ext cx="7750628" cy="1600438"/>
          </a:xfrm>
          <a:prstGeom prst="rect">
            <a:avLst/>
          </a:prstGeom>
        </p:spPr>
        <p:txBody>
          <a:bodyPr wrap="square">
            <a:spAutoFit/>
          </a:bodyPr>
          <a:lstStyle/>
          <a:p>
            <a:pPr algn="just"/>
            <a:r>
              <a:rPr lang="en-US" sz="1400" dirty="0"/>
              <a:t>Examples of visualized weights for the first layer of a neural network. </a:t>
            </a:r>
            <a:endParaRPr lang="en-US" sz="1400" dirty="0" smtClean="0"/>
          </a:p>
          <a:p>
            <a:pPr algn="just"/>
            <a:endParaRPr lang="en-US" sz="1400" b="1" dirty="0" smtClean="0"/>
          </a:p>
          <a:p>
            <a:pPr algn="just"/>
            <a:r>
              <a:rPr lang="en-US" sz="1400" b="1" dirty="0" smtClean="0"/>
              <a:t>Left</a:t>
            </a:r>
            <a:r>
              <a:rPr lang="en-US" sz="1400" dirty="0"/>
              <a:t>: Noisy features indicate could be a symptom: </a:t>
            </a:r>
            <a:r>
              <a:rPr lang="en-US" sz="1400" dirty="0" err="1"/>
              <a:t>Unconverged</a:t>
            </a:r>
            <a:r>
              <a:rPr lang="en-US" sz="1400" dirty="0"/>
              <a:t> network, improperly set learning rate, very low weight regularization penalty. </a:t>
            </a:r>
            <a:endParaRPr lang="en-US" sz="1400" dirty="0" smtClean="0"/>
          </a:p>
          <a:p>
            <a:pPr algn="just"/>
            <a:endParaRPr lang="en-US" sz="1400" b="1" dirty="0"/>
          </a:p>
          <a:p>
            <a:pPr algn="just"/>
            <a:r>
              <a:rPr lang="en-US" sz="1400" b="1" dirty="0" smtClean="0"/>
              <a:t>Right</a:t>
            </a:r>
            <a:r>
              <a:rPr lang="en-US" sz="1400" dirty="0"/>
              <a:t>: Nice, smooth, clean and diverse features are a good indication that the training is proceeding well.</a:t>
            </a:r>
          </a:p>
        </p:txBody>
      </p:sp>
    </p:spTree>
    <p:extLst>
      <p:ext uri="{BB962C8B-B14F-4D97-AF65-F5344CB8AC3E}">
        <p14:creationId xmlns:p14="http://schemas.microsoft.com/office/powerpoint/2010/main" val="1957059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a:t>
            </a:r>
            <a:r>
              <a:rPr lang="en-US" sz="2800" dirty="0" smtClean="0"/>
              <a:t>updates</a:t>
            </a:r>
            <a:endParaRPr lang="en-US" sz="2800" dirty="0"/>
          </a:p>
        </p:txBody>
      </p:sp>
      <p:sp>
        <p:nvSpPr>
          <p:cNvPr id="3" name="Rectangle 2"/>
          <p:cNvSpPr/>
          <p:nvPr/>
        </p:nvSpPr>
        <p:spPr>
          <a:xfrm>
            <a:off x="827313" y="1260626"/>
            <a:ext cx="4659087" cy="3139321"/>
          </a:xfrm>
          <a:prstGeom prst="rect">
            <a:avLst/>
          </a:prstGeom>
        </p:spPr>
        <p:txBody>
          <a:bodyPr wrap="square">
            <a:spAutoFit/>
          </a:bodyPr>
          <a:lstStyle/>
          <a:p>
            <a:r>
              <a:rPr lang="en-US" b="1" dirty="0">
                <a:solidFill>
                  <a:srgbClr val="C00000"/>
                </a:solidFill>
              </a:rPr>
              <a:t>Vanilla update</a:t>
            </a:r>
            <a:r>
              <a:rPr lang="en-US" dirty="0"/>
              <a:t>. </a:t>
            </a:r>
            <a:endParaRPr lang="en-US" dirty="0" smtClean="0"/>
          </a:p>
          <a:p>
            <a:pPr algn="just"/>
            <a:r>
              <a:rPr lang="en-US" dirty="0" smtClean="0"/>
              <a:t>The </a:t>
            </a:r>
            <a:r>
              <a:rPr lang="en-US" dirty="0"/>
              <a:t>simplest form of update is to change the parameters along the negative gradient direction (since the gradient indicates the direction of increase, but we usually wish to minimize a loss function). Assuming a vector of parameters x and the gradient dx, the simplest update has the form</a:t>
            </a:r>
            <a:r>
              <a:rPr lang="en-US" dirty="0" smtClean="0"/>
              <a:t>:</a:t>
            </a:r>
          </a:p>
          <a:p>
            <a:pPr algn="just"/>
            <a:endParaRPr lang="en-US" dirty="0"/>
          </a:p>
          <a:p>
            <a:pPr algn="just"/>
            <a:endParaRPr lang="en-US" dirty="0"/>
          </a:p>
          <a:p>
            <a:pPr algn="ctr"/>
            <a:r>
              <a:rPr lang="en-US" b="1" dirty="0" smtClean="0">
                <a:solidFill>
                  <a:srgbClr val="C00000"/>
                </a:solidFill>
              </a:rPr>
              <a:t>x </a:t>
            </a:r>
            <a:r>
              <a:rPr lang="en-US" b="1" dirty="0">
                <a:solidFill>
                  <a:srgbClr val="C00000"/>
                </a:solidFill>
              </a:rPr>
              <a:t>+= - </a:t>
            </a:r>
            <a:r>
              <a:rPr lang="en-US" b="1" dirty="0" err="1">
                <a:solidFill>
                  <a:srgbClr val="C00000"/>
                </a:solidFill>
              </a:rPr>
              <a:t>learning_rate</a:t>
            </a:r>
            <a:r>
              <a:rPr lang="en-US" b="1" dirty="0">
                <a:solidFill>
                  <a:srgbClr val="C00000"/>
                </a:solidFill>
              </a:rPr>
              <a:t> * dx</a:t>
            </a:r>
          </a:p>
        </p:txBody>
      </p:sp>
      <p:sp>
        <p:nvSpPr>
          <p:cNvPr id="5" name="Rectangle 4"/>
          <p:cNvSpPr/>
          <p:nvPr/>
        </p:nvSpPr>
        <p:spPr>
          <a:xfrm>
            <a:off x="702125" y="4780947"/>
            <a:ext cx="4909459" cy="1323439"/>
          </a:xfrm>
          <a:prstGeom prst="rect">
            <a:avLst/>
          </a:prstGeom>
        </p:spPr>
        <p:txBody>
          <a:bodyPr wrap="square">
            <a:spAutoFit/>
          </a:bodyPr>
          <a:lstStyle/>
          <a:p>
            <a:pPr algn="just"/>
            <a:r>
              <a:rPr lang="en-US" sz="1600" dirty="0"/>
              <a:t>where </a:t>
            </a:r>
            <a:r>
              <a:rPr lang="en-US" sz="1600" dirty="0" err="1"/>
              <a:t>learning_rate</a:t>
            </a:r>
            <a:r>
              <a:rPr lang="en-US" sz="1600" dirty="0"/>
              <a:t> is a </a:t>
            </a:r>
            <a:r>
              <a:rPr lang="en-US" sz="1600" dirty="0" err="1"/>
              <a:t>hyperparameter</a:t>
            </a:r>
            <a:r>
              <a:rPr lang="en-US" sz="1600" dirty="0"/>
              <a:t> - a fixed constant. When evaluated on the full dataset, and when the learning rate is low enough, this is guaranteed to make non-negative progress on the loss function.</a:t>
            </a:r>
          </a:p>
        </p:txBody>
      </p:sp>
      <p:pic>
        <p:nvPicPr>
          <p:cNvPr id="348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961" y="3968249"/>
            <a:ext cx="2186667" cy="213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473" y="1438957"/>
            <a:ext cx="2106387" cy="19319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4990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updates</a:t>
            </a:r>
          </a:p>
        </p:txBody>
      </p:sp>
      <p:sp>
        <p:nvSpPr>
          <p:cNvPr id="3" name="Rectangle 2"/>
          <p:cNvSpPr/>
          <p:nvPr/>
        </p:nvSpPr>
        <p:spPr>
          <a:xfrm>
            <a:off x="753832" y="1340187"/>
            <a:ext cx="7456715" cy="830997"/>
          </a:xfrm>
          <a:prstGeom prst="rect">
            <a:avLst/>
          </a:prstGeom>
        </p:spPr>
        <p:txBody>
          <a:bodyPr wrap="square">
            <a:spAutoFit/>
          </a:bodyPr>
          <a:lstStyle/>
          <a:p>
            <a:pPr algn="just"/>
            <a:r>
              <a:rPr lang="en-US" sz="1600" b="1" dirty="0" smtClean="0">
                <a:solidFill>
                  <a:srgbClr val="C00000"/>
                </a:solidFill>
              </a:rPr>
              <a:t>Momentum Update:</a:t>
            </a:r>
          </a:p>
          <a:p>
            <a:pPr algn="just"/>
            <a:endParaRPr lang="en-US" sz="1600" b="1" dirty="0" smtClean="0">
              <a:solidFill>
                <a:srgbClr val="C00000"/>
              </a:solidFill>
            </a:endParaRPr>
          </a:p>
          <a:p>
            <a:pPr algn="just"/>
            <a:r>
              <a:rPr lang="en-US" sz="1600" dirty="0" smtClean="0"/>
              <a:t>With </a:t>
            </a:r>
            <a:r>
              <a:rPr lang="en-US" sz="1600" dirty="0"/>
              <a:t>momentum m, the weight update at a given time t becomes</a:t>
            </a:r>
          </a:p>
        </p:txBody>
      </p:sp>
      <p:pic>
        <p:nvPicPr>
          <p:cNvPr id="4" name="Picture 4" descr="https://www.willamette.edu/~gorr/classes/cs449/equations/moment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2600" y="2617913"/>
            <a:ext cx="3073400" cy="4247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7696" y="3419612"/>
            <a:ext cx="8213274" cy="2308324"/>
          </a:xfrm>
          <a:prstGeom prst="rect">
            <a:avLst/>
          </a:prstGeom>
        </p:spPr>
        <p:txBody>
          <a:bodyPr wrap="square">
            <a:spAutoFit/>
          </a:bodyPr>
          <a:lstStyle/>
          <a:p>
            <a:pPr algn="just"/>
            <a:r>
              <a:rPr lang="en-US" sz="1600" dirty="0"/>
              <a:t>where 0 &lt; m &lt; 1 is a new global parameter which must be determined by trial and error. Momentum simply adds a fraction m of the previous weight update to the current one. </a:t>
            </a:r>
            <a:endParaRPr lang="en-US" sz="1600" dirty="0" smtClean="0"/>
          </a:p>
          <a:p>
            <a:pPr algn="just"/>
            <a:endParaRPr lang="en-US" sz="1600" dirty="0"/>
          </a:p>
          <a:p>
            <a:pPr algn="just"/>
            <a:r>
              <a:rPr lang="en-US" sz="1600" dirty="0" smtClean="0"/>
              <a:t>When </a:t>
            </a:r>
            <a:r>
              <a:rPr lang="en-US" sz="1600" dirty="0"/>
              <a:t>the gradient keeps pointing in the same direction, this will increase the size of the steps taken towards the minimum. </a:t>
            </a:r>
            <a:endParaRPr lang="en-US" sz="1600" dirty="0" smtClean="0"/>
          </a:p>
          <a:p>
            <a:pPr algn="just"/>
            <a:endParaRPr lang="en-US" sz="1600" dirty="0"/>
          </a:p>
          <a:p>
            <a:pPr algn="just"/>
            <a:r>
              <a:rPr lang="en-US" sz="1600" dirty="0" smtClean="0"/>
              <a:t>It </a:t>
            </a:r>
            <a:r>
              <a:rPr lang="en-US" sz="1600" dirty="0"/>
              <a:t>is </a:t>
            </a:r>
            <a:r>
              <a:rPr lang="en-US" sz="1600" dirty="0" smtClean="0"/>
              <a:t>therefore </a:t>
            </a:r>
            <a:r>
              <a:rPr lang="en-US" sz="1600" dirty="0"/>
              <a:t>often necessary to reduce the global learning rate µ when using a lot of momentum (m close to 1). If you combine a high learning rate with a lot of momentum, you will rush past the minimum with huge steps!</a:t>
            </a:r>
          </a:p>
        </p:txBody>
      </p:sp>
    </p:spTree>
    <p:extLst>
      <p:ext uri="{BB962C8B-B14F-4D97-AF65-F5344CB8AC3E}">
        <p14:creationId xmlns:p14="http://schemas.microsoft.com/office/powerpoint/2010/main" val="2228522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updates</a:t>
            </a:r>
          </a:p>
        </p:txBody>
      </p:sp>
      <p:sp>
        <p:nvSpPr>
          <p:cNvPr id="3" name="Rectangle 2"/>
          <p:cNvSpPr/>
          <p:nvPr/>
        </p:nvSpPr>
        <p:spPr>
          <a:xfrm>
            <a:off x="707571" y="1177060"/>
            <a:ext cx="8022772" cy="3046988"/>
          </a:xfrm>
          <a:prstGeom prst="rect">
            <a:avLst/>
          </a:prstGeom>
        </p:spPr>
        <p:txBody>
          <a:bodyPr wrap="square">
            <a:spAutoFit/>
          </a:bodyPr>
          <a:lstStyle/>
          <a:p>
            <a:pPr algn="just"/>
            <a:r>
              <a:rPr lang="en-US" sz="1600" b="1" dirty="0" err="1">
                <a:solidFill>
                  <a:srgbClr val="C00000"/>
                </a:solidFill>
              </a:rPr>
              <a:t>Nesterov</a:t>
            </a:r>
            <a:r>
              <a:rPr lang="en-US" sz="1600" b="1" dirty="0">
                <a:solidFill>
                  <a:srgbClr val="C00000"/>
                </a:solidFill>
              </a:rPr>
              <a:t> Momentum </a:t>
            </a:r>
            <a:r>
              <a:rPr lang="en-US" sz="1600" dirty="0"/>
              <a:t>is a slightly different version of the momentum update has recently been gaining popularity. It enjoys stronger theoretical converge guarantees for convex functions and in practice it also </a:t>
            </a:r>
            <a:r>
              <a:rPr lang="en-US" sz="1600" dirty="0" err="1"/>
              <a:t>consistenly</a:t>
            </a:r>
            <a:r>
              <a:rPr lang="en-US" sz="1600" dirty="0"/>
              <a:t> works slightly better than standard momentum.</a:t>
            </a:r>
          </a:p>
          <a:p>
            <a:pPr algn="just"/>
            <a:endParaRPr lang="en-US" sz="900" dirty="0"/>
          </a:p>
          <a:p>
            <a:pPr algn="just"/>
            <a:r>
              <a:rPr lang="en-US" sz="1600" dirty="0"/>
              <a:t>The core idea behind </a:t>
            </a:r>
            <a:r>
              <a:rPr lang="en-US" sz="1600" dirty="0" err="1"/>
              <a:t>Nesterov</a:t>
            </a:r>
            <a:r>
              <a:rPr lang="en-US" sz="1600" dirty="0"/>
              <a:t> momentum is that when the current parameter vector is at some position x, then looking at the momentum update above, we know that the momentum term alone (i.e. ignoring the second term with the gradient) is about to nudge the parameter vector by mu * v. Therefore, if we are about to compute the gradient, we can treat the future approximate position x + mu * v as a “</a:t>
            </a:r>
            <a:r>
              <a:rPr lang="en-US" sz="1600" dirty="0" err="1"/>
              <a:t>lookahead</a:t>
            </a:r>
            <a:r>
              <a:rPr lang="en-US" sz="1600" dirty="0"/>
              <a:t>” - this is a point in the vicinity of where we are soon going to end up. Hence, it makes sense to compute the gradient at x + mu * v instead of at the “old/stale” position x.</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721" y="4224048"/>
            <a:ext cx="6242194" cy="1981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9087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t>
            </a:r>
            <a:r>
              <a:rPr lang="en-US" sz="2800" b="1" dirty="0" smtClean="0"/>
              <a:t>Adaptation</a:t>
            </a:r>
            <a:endParaRPr lang="en-US" sz="2800" dirty="0"/>
          </a:p>
        </p:txBody>
      </p:sp>
      <p:sp>
        <p:nvSpPr>
          <p:cNvPr id="3" name="Rectangle 2"/>
          <p:cNvSpPr/>
          <p:nvPr/>
        </p:nvSpPr>
        <p:spPr>
          <a:xfrm>
            <a:off x="740229" y="1199778"/>
            <a:ext cx="7990114" cy="1477328"/>
          </a:xfrm>
          <a:prstGeom prst="rect">
            <a:avLst/>
          </a:prstGeom>
        </p:spPr>
        <p:txBody>
          <a:bodyPr wrap="square">
            <a:spAutoFit/>
          </a:bodyPr>
          <a:lstStyle/>
          <a:p>
            <a:pPr algn="just"/>
            <a:r>
              <a:rPr lang="en-US" dirty="0" smtClean="0"/>
              <a:t>Simple </a:t>
            </a:r>
            <a:r>
              <a:rPr lang="en-US" dirty="0"/>
              <a:t>heuristics </a:t>
            </a:r>
            <a:r>
              <a:rPr lang="en-US" dirty="0" smtClean="0"/>
              <a:t>can be applied to arrive at  </a:t>
            </a:r>
            <a:r>
              <a:rPr lang="en-US" dirty="0"/>
              <a:t>global and local learning rates. </a:t>
            </a:r>
            <a:r>
              <a:rPr lang="en-US" dirty="0" smtClean="0"/>
              <a:t>However, It </a:t>
            </a:r>
            <a:r>
              <a:rPr lang="en-US" dirty="0"/>
              <a:t>is possible to refine these values significantly once training has commenced, and the network's response to the data can be observed. We will now introduce a few methods that can do so automatically by adapting the learning rates during training</a:t>
            </a:r>
            <a:r>
              <a:rPr lang="en-US" dirty="0" smtClean="0"/>
              <a:t>.</a:t>
            </a:r>
            <a:endParaRPr lang="en-US" dirty="0"/>
          </a:p>
        </p:txBody>
      </p:sp>
      <p:sp>
        <p:nvSpPr>
          <p:cNvPr id="4" name="Rectangle 3"/>
          <p:cNvSpPr/>
          <p:nvPr/>
        </p:nvSpPr>
        <p:spPr>
          <a:xfrm>
            <a:off x="740229" y="2855303"/>
            <a:ext cx="8066314" cy="3046988"/>
          </a:xfrm>
          <a:prstGeom prst="rect">
            <a:avLst/>
          </a:prstGeom>
        </p:spPr>
        <p:txBody>
          <a:bodyPr wrap="square">
            <a:spAutoFit/>
          </a:bodyPr>
          <a:lstStyle/>
          <a:p>
            <a:r>
              <a:rPr lang="en-US" sz="1600" b="1" dirty="0">
                <a:solidFill>
                  <a:srgbClr val="C00000"/>
                </a:solidFill>
              </a:rPr>
              <a:t>Bold Driver</a:t>
            </a:r>
          </a:p>
          <a:p>
            <a:endParaRPr lang="en-US" sz="1600" dirty="0"/>
          </a:p>
          <a:p>
            <a:pPr algn="just"/>
            <a:r>
              <a:rPr lang="en-US" sz="1600" dirty="0"/>
              <a:t>A useful batch method for adapting the global learning rate µ is the bold driver algorithm. Its operation is simple: after each epoch, compare the network's loss E(t) to its previous value, E(t-1). If the error has decreased, increase µ by a small proportion (typically 1%-5%). If the error has increased by more than a tiny proportion (say, 10-10), however, undo the last weight change, and decrease µ sharply - typically by 50%. </a:t>
            </a:r>
            <a:endParaRPr lang="en-US" sz="1600" dirty="0" smtClean="0"/>
          </a:p>
          <a:p>
            <a:pPr algn="just"/>
            <a:endParaRPr lang="en-US" sz="1600" dirty="0"/>
          </a:p>
          <a:p>
            <a:pPr algn="just"/>
            <a:r>
              <a:rPr lang="en-US" sz="1600" dirty="0" smtClean="0"/>
              <a:t>Thus </a:t>
            </a:r>
            <a:r>
              <a:rPr lang="en-US" sz="1600" dirty="0"/>
              <a:t>bold driver will keep growing µ slowly until it finds itself taking a step that has clearly gone too far up onto the opposite slope of the error function. Since this means that the network has arrived in a tricky area of the error surface, it makes sense to reduce the step size quite drastically at this point.</a:t>
            </a:r>
          </a:p>
        </p:txBody>
      </p:sp>
    </p:spTree>
    <p:extLst>
      <p:ext uri="{BB962C8B-B14F-4D97-AF65-F5344CB8AC3E}">
        <p14:creationId xmlns:p14="http://schemas.microsoft.com/office/powerpoint/2010/main" val="212765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Nearest Neighbor Classifier</a:t>
            </a:r>
          </a:p>
        </p:txBody>
      </p:sp>
      <p:sp>
        <p:nvSpPr>
          <p:cNvPr id="3" name="Rectangle 2"/>
          <p:cNvSpPr/>
          <p:nvPr/>
        </p:nvSpPr>
        <p:spPr>
          <a:xfrm>
            <a:off x="666750" y="1152942"/>
            <a:ext cx="8143875" cy="1569660"/>
          </a:xfrm>
          <a:prstGeom prst="rect">
            <a:avLst/>
          </a:prstGeom>
        </p:spPr>
        <p:txBody>
          <a:bodyPr wrap="square">
            <a:spAutoFit/>
          </a:bodyPr>
          <a:lstStyle/>
          <a:p>
            <a:pPr algn="just"/>
            <a:r>
              <a:rPr lang="en-US" sz="1600" dirty="0">
                <a:latin typeface="+mj-lt"/>
                <a:ea typeface="+mj-ea"/>
                <a:cs typeface="+mj-cs"/>
              </a:rPr>
              <a:t>Example image classification dataset: CIFAR-10. One popular toy image classification dataset is the CIFAR-10 dataset. This dataset consists of 60,000 tiny images that are 32 pixels high and wide. Each image is labeled with one of 10 classes (for example “airplane, automobile, bird, </a:t>
            </a:r>
            <a:r>
              <a:rPr lang="en-US" sz="1600" dirty="0" err="1">
                <a:latin typeface="+mj-lt"/>
                <a:ea typeface="+mj-ea"/>
                <a:cs typeface="+mj-cs"/>
              </a:rPr>
              <a:t>etc</a:t>
            </a:r>
            <a:r>
              <a:rPr lang="en-US" sz="1600" dirty="0">
                <a:latin typeface="+mj-lt"/>
                <a:ea typeface="+mj-ea"/>
                <a:cs typeface="+mj-cs"/>
              </a:rPr>
              <a:t>”). These 60,000 images are partitioned into a training set of 50,000 images and a test set of 10,000 images. In the image below you can see 10 random example images from each one of the 10 classes: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2246" y="2722602"/>
            <a:ext cx="7612882" cy="293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66750" y="5781934"/>
            <a:ext cx="8315325" cy="461665"/>
          </a:xfrm>
          <a:prstGeom prst="rect">
            <a:avLst/>
          </a:prstGeom>
        </p:spPr>
        <p:txBody>
          <a:bodyPr wrap="square">
            <a:spAutoFit/>
          </a:bodyPr>
          <a:lstStyle/>
          <a:p>
            <a:r>
              <a:rPr lang="en-US" sz="1200" dirty="0"/>
              <a:t>Left: Example images from the CIFAR-10 dataset. Right: first column shows a few test images and next to each we show the top 10 nearest neighbors in the training set according to pixel-wise difference.</a:t>
            </a:r>
          </a:p>
        </p:txBody>
      </p:sp>
    </p:spTree>
    <p:extLst>
      <p:ext uri="{BB962C8B-B14F-4D97-AF65-F5344CB8AC3E}">
        <p14:creationId xmlns:p14="http://schemas.microsoft.com/office/powerpoint/2010/main" val="1431660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Adaptation</a:t>
            </a:r>
            <a:endParaRPr lang="en-US" sz="2800" dirty="0"/>
          </a:p>
        </p:txBody>
      </p:sp>
      <p:sp>
        <p:nvSpPr>
          <p:cNvPr id="3" name="Rectangle 2"/>
          <p:cNvSpPr/>
          <p:nvPr/>
        </p:nvSpPr>
        <p:spPr>
          <a:xfrm>
            <a:off x="782426" y="1395251"/>
            <a:ext cx="2831224" cy="338554"/>
          </a:xfrm>
          <a:prstGeom prst="rect">
            <a:avLst/>
          </a:prstGeom>
        </p:spPr>
        <p:txBody>
          <a:bodyPr wrap="none">
            <a:spAutoFit/>
          </a:bodyPr>
          <a:lstStyle/>
          <a:p>
            <a:r>
              <a:rPr lang="en-US" sz="1600" b="1" dirty="0">
                <a:solidFill>
                  <a:srgbClr val="C00000"/>
                </a:solidFill>
              </a:rPr>
              <a:t>Annealing the learning rate</a:t>
            </a:r>
          </a:p>
        </p:txBody>
      </p:sp>
      <p:sp>
        <p:nvSpPr>
          <p:cNvPr id="4" name="Rectangle 3"/>
          <p:cNvSpPr/>
          <p:nvPr/>
        </p:nvSpPr>
        <p:spPr>
          <a:xfrm>
            <a:off x="782426" y="1966049"/>
            <a:ext cx="7904373" cy="1077218"/>
          </a:xfrm>
          <a:prstGeom prst="rect">
            <a:avLst/>
          </a:prstGeom>
        </p:spPr>
        <p:txBody>
          <a:bodyPr wrap="square">
            <a:spAutoFit/>
          </a:bodyPr>
          <a:lstStyle/>
          <a:p>
            <a:pPr algn="just"/>
            <a:r>
              <a:rPr lang="en-US" sz="1600" dirty="0"/>
              <a:t>In training deep networks, it is usually helpful to anneal the learning rate over time. Good intuition to have in mind is that with a high learning rate, the system contains too much kinetic energy and the parameter vector bounces around chaotically, unable to settle down into </a:t>
            </a:r>
            <a:r>
              <a:rPr lang="en-US" sz="1600" dirty="0" smtClean="0"/>
              <a:t>deeper.</a:t>
            </a:r>
            <a:endParaRPr lang="en-US" sz="1600" dirty="0"/>
          </a:p>
        </p:txBody>
      </p:sp>
      <p:sp>
        <p:nvSpPr>
          <p:cNvPr id="5" name="Rectangle 4"/>
          <p:cNvSpPr/>
          <p:nvPr/>
        </p:nvSpPr>
        <p:spPr>
          <a:xfrm>
            <a:off x="782426" y="3332934"/>
            <a:ext cx="7904371" cy="1708160"/>
          </a:xfrm>
          <a:prstGeom prst="rect">
            <a:avLst/>
          </a:prstGeom>
        </p:spPr>
        <p:txBody>
          <a:bodyPr wrap="square">
            <a:spAutoFit/>
          </a:bodyPr>
          <a:lstStyle/>
          <a:p>
            <a:pPr algn="just"/>
            <a:r>
              <a:rPr lang="en-US" sz="1600" dirty="0"/>
              <a:t>Knowing when to decay the learning rate can be tricky: </a:t>
            </a:r>
            <a:endParaRPr lang="en-US" sz="1600" dirty="0" smtClean="0"/>
          </a:p>
          <a:p>
            <a:pPr algn="just"/>
            <a:endParaRPr lang="en-US" sz="1600" dirty="0" smtClean="0"/>
          </a:p>
          <a:p>
            <a:pPr marL="285750" indent="-285750" algn="just">
              <a:buFont typeface="Arial" panose="020B0604020202020204" pitchFamily="34" charset="0"/>
              <a:buChar char="•"/>
            </a:pPr>
            <a:r>
              <a:rPr lang="en-US" sz="1600" dirty="0" smtClean="0"/>
              <a:t>Decay </a:t>
            </a:r>
            <a:r>
              <a:rPr lang="en-US" sz="1600" dirty="0"/>
              <a:t>it slowly and you’ll be wasting computation bouncing around chaotically with little improvement for a long time. </a:t>
            </a:r>
            <a:endParaRPr lang="en-US" sz="1600" dirty="0" smtClean="0"/>
          </a:p>
          <a:p>
            <a:pPr algn="just"/>
            <a:endParaRPr lang="en-US" sz="900" dirty="0" smtClean="0"/>
          </a:p>
          <a:p>
            <a:pPr marL="285750" indent="-285750" algn="just">
              <a:buFont typeface="Arial" panose="020B0604020202020204" pitchFamily="34" charset="0"/>
              <a:buChar char="•"/>
            </a:pPr>
            <a:r>
              <a:rPr lang="en-US" sz="1600" dirty="0" smtClean="0"/>
              <a:t>But </a:t>
            </a:r>
            <a:r>
              <a:rPr lang="en-US" sz="1600" dirty="0"/>
              <a:t>decay it too aggressively and the system will cool too quickly, unable to reach the best position it can. </a:t>
            </a:r>
          </a:p>
        </p:txBody>
      </p:sp>
    </p:spTree>
    <p:extLst>
      <p:ext uri="{BB962C8B-B14F-4D97-AF65-F5344CB8AC3E}">
        <p14:creationId xmlns:p14="http://schemas.microsoft.com/office/powerpoint/2010/main" val="1870877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Learning Rate Adaptation</a:t>
            </a:r>
            <a:endParaRPr lang="en-US" sz="2800" dirty="0"/>
          </a:p>
        </p:txBody>
      </p:sp>
      <p:sp>
        <p:nvSpPr>
          <p:cNvPr id="3" name="Rectangle 2"/>
          <p:cNvSpPr/>
          <p:nvPr/>
        </p:nvSpPr>
        <p:spPr>
          <a:xfrm>
            <a:off x="782422" y="1535779"/>
            <a:ext cx="7904369" cy="1569660"/>
          </a:xfrm>
          <a:prstGeom prst="rect">
            <a:avLst/>
          </a:prstGeom>
        </p:spPr>
        <p:txBody>
          <a:bodyPr wrap="square">
            <a:spAutoFit/>
          </a:bodyPr>
          <a:lstStyle/>
          <a:p>
            <a:pPr algn="just"/>
            <a:r>
              <a:rPr lang="en-US" sz="1600" b="1" dirty="0">
                <a:solidFill>
                  <a:srgbClr val="C00000"/>
                </a:solidFill>
              </a:rPr>
              <a:t>Step decay</a:t>
            </a:r>
            <a:r>
              <a:rPr lang="en-US" sz="1600" dirty="0"/>
              <a:t>: </a:t>
            </a:r>
            <a:r>
              <a:rPr lang="en-US" sz="1600" dirty="0" smtClean="0"/>
              <a:t> Reduce </a:t>
            </a:r>
            <a:r>
              <a:rPr lang="en-US" sz="1600" dirty="0"/>
              <a:t>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p:txBody>
      </p:sp>
      <p:sp>
        <p:nvSpPr>
          <p:cNvPr id="4" name="Rectangle 3"/>
          <p:cNvSpPr/>
          <p:nvPr/>
        </p:nvSpPr>
        <p:spPr>
          <a:xfrm>
            <a:off x="782423" y="1096873"/>
            <a:ext cx="6913778" cy="338554"/>
          </a:xfrm>
          <a:prstGeom prst="rect">
            <a:avLst/>
          </a:prstGeom>
        </p:spPr>
        <p:txBody>
          <a:bodyPr wrap="square">
            <a:spAutoFit/>
          </a:bodyPr>
          <a:lstStyle/>
          <a:p>
            <a:r>
              <a:rPr lang="en-US" sz="1600" dirty="0"/>
              <a:t>There are three common types of implementing the learning rate decay:</a:t>
            </a:r>
          </a:p>
        </p:txBody>
      </p:sp>
      <p:grpSp>
        <p:nvGrpSpPr>
          <p:cNvPr id="7" name="Group 6"/>
          <p:cNvGrpSpPr/>
          <p:nvPr/>
        </p:nvGrpSpPr>
        <p:grpSpPr>
          <a:xfrm>
            <a:off x="782423" y="3222166"/>
            <a:ext cx="7904368" cy="1323439"/>
            <a:chOff x="782423" y="3429000"/>
            <a:chExt cx="7904368" cy="1323439"/>
          </a:xfrm>
        </p:grpSpPr>
        <p:sp>
          <p:nvSpPr>
            <p:cNvPr id="5" name="Rectangle 4"/>
            <p:cNvSpPr/>
            <p:nvPr/>
          </p:nvSpPr>
          <p:spPr>
            <a:xfrm>
              <a:off x="782423" y="3429000"/>
              <a:ext cx="7904368" cy="1323439"/>
            </a:xfrm>
            <a:prstGeom prst="rect">
              <a:avLst/>
            </a:prstGeom>
          </p:spPr>
          <p:txBody>
            <a:bodyPr wrap="square">
              <a:spAutoFit/>
            </a:bodyPr>
            <a:lstStyle/>
            <a:p>
              <a:r>
                <a:rPr lang="en-US" sz="1600" b="1" dirty="0">
                  <a:solidFill>
                    <a:srgbClr val="C00000"/>
                  </a:solidFill>
                </a:rPr>
                <a:t>Exponential decay. </a:t>
              </a:r>
              <a:r>
                <a:rPr lang="en-US" sz="1600" b="1" dirty="0" smtClean="0">
                  <a:solidFill>
                    <a:srgbClr val="C00000"/>
                  </a:solidFill>
                </a:rPr>
                <a:t> </a:t>
              </a:r>
              <a:r>
                <a:rPr lang="en-US" sz="1600" dirty="0" smtClean="0"/>
                <a:t>has </a:t>
              </a:r>
              <a:r>
                <a:rPr lang="en-US" sz="1600" dirty="0"/>
                <a:t>the mathematical form </a:t>
              </a:r>
              <a:endParaRPr lang="en-US" sz="1600" dirty="0" smtClean="0"/>
            </a:p>
            <a:p>
              <a:r>
                <a:rPr lang="en-US" sz="1600" dirty="0" smtClean="0"/>
                <a:t>			</a:t>
              </a:r>
              <a:r>
                <a:rPr lang="en-US" sz="1600" dirty="0"/>
                <a:t>	</a:t>
              </a:r>
              <a:endParaRPr lang="en-US" sz="1600" dirty="0" smtClean="0"/>
            </a:p>
            <a:p>
              <a:endParaRPr lang="en-US" sz="1600" dirty="0" smtClean="0"/>
            </a:p>
            <a:p>
              <a:r>
                <a:rPr lang="en-US" sz="1600" dirty="0" smtClean="0"/>
                <a:t>where             are hyper parameters </a:t>
              </a:r>
              <a:r>
                <a:rPr lang="en-US" sz="1600" dirty="0"/>
                <a:t>and </a:t>
              </a:r>
              <a:r>
                <a:rPr lang="en-US" sz="1600" dirty="0" smtClean="0"/>
                <a:t>t </a:t>
              </a:r>
              <a:r>
                <a:rPr lang="en-US" sz="1600" dirty="0"/>
                <a:t>is the iteration number (but you can also use units of epochs).</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1606" y="3770071"/>
              <a:ext cx="1399191" cy="320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879" y="4212092"/>
              <a:ext cx="447675"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Group 7"/>
          <p:cNvGrpSpPr/>
          <p:nvPr/>
        </p:nvGrpSpPr>
        <p:grpSpPr>
          <a:xfrm>
            <a:off x="782423" y="4696918"/>
            <a:ext cx="7904368" cy="584775"/>
            <a:chOff x="782423" y="4526996"/>
            <a:chExt cx="7904368" cy="584775"/>
          </a:xfrm>
        </p:grpSpPr>
        <p:sp>
          <p:nvSpPr>
            <p:cNvPr id="6" name="Rectangle 5"/>
            <p:cNvSpPr/>
            <p:nvPr/>
          </p:nvSpPr>
          <p:spPr>
            <a:xfrm>
              <a:off x="782423" y="4526996"/>
              <a:ext cx="7904368" cy="584775"/>
            </a:xfrm>
            <a:prstGeom prst="rect">
              <a:avLst/>
            </a:prstGeom>
          </p:spPr>
          <p:txBody>
            <a:bodyPr wrap="square">
              <a:spAutoFit/>
            </a:bodyPr>
            <a:lstStyle/>
            <a:p>
              <a:r>
                <a:rPr lang="en-US" sz="1600" b="1" dirty="0">
                  <a:solidFill>
                    <a:srgbClr val="C00000"/>
                  </a:solidFill>
                </a:rPr>
                <a:t>1/t decay </a:t>
              </a:r>
              <a:r>
                <a:rPr lang="en-US" sz="1600" dirty="0"/>
                <a:t>has the mathematical form </a:t>
              </a:r>
              <a:r>
                <a:rPr lang="en-US" sz="1600" dirty="0" smtClean="0"/>
                <a:t>                                  where            are </a:t>
              </a:r>
              <a:r>
                <a:rPr lang="en-US" sz="1600" dirty="0" err="1"/>
                <a:t>hyperparameters</a:t>
              </a:r>
              <a:r>
                <a:rPr lang="en-US" sz="1600" dirty="0"/>
                <a:t> and </a:t>
              </a:r>
              <a:r>
                <a:rPr lang="en-US" sz="1600" dirty="0" smtClean="0"/>
                <a:t>t </a:t>
              </a:r>
              <a:r>
                <a:rPr lang="en-US" sz="1600" dirty="0"/>
                <a:t>is the iteration number.</a:t>
              </a:r>
            </a:p>
          </p:txBody>
        </p:sp>
        <p:pic>
          <p:nvPicPr>
            <p:cNvPr id="358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8711" y="4574453"/>
              <a:ext cx="1690017" cy="24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876" y="4567227"/>
              <a:ext cx="474093" cy="232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Rectangle 8"/>
          <p:cNvSpPr/>
          <p:nvPr/>
        </p:nvSpPr>
        <p:spPr>
          <a:xfrm>
            <a:off x="761991" y="5475024"/>
            <a:ext cx="7924800" cy="830997"/>
          </a:xfrm>
          <a:prstGeom prst="rect">
            <a:avLst/>
          </a:prstGeom>
        </p:spPr>
        <p:txBody>
          <a:bodyPr wrap="square">
            <a:spAutoFit/>
          </a:bodyPr>
          <a:lstStyle/>
          <a:p>
            <a:r>
              <a:rPr lang="en-US" sz="1600" dirty="0"/>
              <a:t>In practice, we find that the </a:t>
            </a:r>
            <a:r>
              <a:rPr lang="en-US" sz="1600" b="1" dirty="0">
                <a:solidFill>
                  <a:srgbClr val="C00000"/>
                </a:solidFill>
              </a:rPr>
              <a:t>step decay </a:t>
            </a:r>
            <a:r>
              <a:rPr lang="en-US" sz="1600" dirty="0"/>
              <a:t>dropout is slightly </a:t>
            </a:r>
            <a:r>
              <a:rPr lang="en-US" sz="1600" b="1" dirty="0">
                <a:solidFill>
                  <a:srgbClr val="C00000"/>
                </a:solidFill>
              </a:rPr>
              <a:t>preferable</a:t>
            </a:r>
            <a:r>
              <a:rPr lang="en-US" sz="1600" dirty="0">
                <a:solidFill>
                  <a:srgbClr val="C00000"/>
                </a:solidFill>
              </a:rPr>
              <a:t> </a:t>
            </a:r>
            <a:r>
              <a:rPr lang="en-US" sz="1600" dirty="0"/>
              <a:t>because the </a:t>
            </a:r>
            <a:r>
              <a:rPr lang="en-US" sz="1600" dirty="0" smtClean="0"/>
              <a:t>hyper parameters </a:t>
            </a:r>
            <a:r>
              <a:rPr lang="en-US" sz="1600" dirty="0"/>
              <a:t>it involves (the fraction of decay and the step timings in units of epochs) are more interpretable than the </a:t>
            </a:r>
            <a:r>
              <a:rPr lang="en-US" sz="1600" dirty="0" smtClean="0"/>
              <a:t>hyper parameter k. </a:t>
            </a:r>
            <a:endParaRPr lang="en-US" sz="1600" dirty="0"/>
          </a:p>
        </p:txBody>
      </p:sp>
    </p:spTree>
    <p:extLst>
      <p:ext uri="{BB962C8B-B14F-4D97-AF65-F5344CB8AC3E}">
        <p14:creationId xmlns:p14="http://schemas.microsoft.com/office/powerpoint/2010/main" val="1199467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1266"/>
            <a:ext cx="8229600" cy="792162"/>
          </a:xfrm>
        </p:spPr>
        <p:txBody>
          <a:bodyPr/>
          <a:lstStyle/>
          <a:p>
            <a:pPr algn="just"/>
            <a:r>
              <a:rPr lang="en-US" sz="2800" dirty="0"/>
              <a:t>Second order </a:t>
            </a:r>
            <a:r>
              <a:rPr lang="en-US" sz="2800" dirty="0" smtClean="0"/>
              <a:t>methods</a:t>
            </a:r>
            <a:endParaRPr lang="en-US" sz="2800" dirty="0"/>
          </a:p>
        </p:txBody>
      </p:sp>
      <p:sp>
        <p:nvSpPr>
          <p:cNvPr id="3" name="Rectangle 2"/>
          <p:cNvSpPr/>
          <p:nvPr/>
        </p:nvSpPr>
        <p:spPr>
          <a:xfrm>
            <a:off x="772885" y="1155451"/>
            <a:ext cx="7946572" cy="923330"/>
          </a:xfrm>
          <a:prstGeom prst="rect">
            <a:avLst/>
          </a:prstGeom>
        </p:spPr>
        <p:txBody>
          <a:bodyPr wrap="square">
            <a:spAutoFit/>
          </a:bodyPr>
          <a:lstStyle/>
          <a:p>
            <a:pPr algn="just"/>
            <a:r>
              <a:rPr lang="en-US" b="1" dirty="0">
                <a:solidFill>
                  <a:srgbClr val="C00000"/>
                </a:solidFill>
              </a:rPr>
              <a:t>Newton’s method </a:t>
            </a:r>
            <a:endParaRPr lang="en-US" b="1" dirty="0" smtClean="0">
              <a:solidFill>
                <a:srgbClr val="C00000"/>
              </a:solidFill>
            </a:endParaRPr>
          </a:p>
          <a:p>
            <a:pPr algn="just"/>
            <a:r>
              <a:rPr lang="en-US" dirty="0" smtClean="0"/>
              <a:t>A </a:t>
            </a:r>
            <a:r>
              <a:rPr lang="en-US" dirty="0"/>
              <a:t>second, popular group of methods for optimization in context of deep learning is based on Newton’s method, which iterates the following update</a:t>
            </a:r>
            <a:r>
              <a:rPr lang="en-US" dirty="0" smtClean="0"/>
              <a:t>:</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082" y="2228851"/>
            <a:ext cx="23717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49085" y="2834703"/>
            <a:ext cx="7870372" cy="2308324"/>
          </a:xfrm>
          <a:prstGeom prst="rect">
            <a:avLst/>
          </a:prstGeom>
        </p:spPr>
        <p:txBody>
          <a:bodyPr wrap="square">
            <a:spAutoFit/>
          </a:bodyPr>
          <a:lstStyle/>
          <a:p>
            <a:pPr algn="just"/>
            <a:r>
              <a:rPr lang="en-US" sz="1600" dirty="0"/>
              <a:t>Here, </a:t>
            </a:r>
            <a:r>
              <a:rPr lang="en-US" sz="1600" dirty="0" smtClean="0"/>
              <a:t>            is </a:t>
            </a:r>
            <a:r>
              <a:rPr lang="en-US" sz="1600" dirty="0"/>
              <a:t>the Hessian matrix, which is a square matrix of second-order partial derivatives of the function. The </a:t>
            </a:r>
            <a:r>
              <a:rPr lang="en-US" sz="1600" dirty="0" smtClean="0"/>
              <a:t>term               is </a:t>
            </a:r>
            <a:r>
              <a:rPr lang="en-US" sz="1600" dirty="0"/>
              <a:t>the gradient vector, as seen in Gradient Descent. Intuitively, the Hessian describes the local curvature of the loss function, which allows us to perform a more efficient update. In particular, multiplying by the inverse Hessian leads the optimization to take more aggressive steps in directions of shallow curvature and shorter steps in directions of steep curvature. Note, crucially, the absence of any learning rate </a:t>
            </a:r>
            <a:r>
              <a:rPr lang="en-US" sz="1600" dirty="0" err="1"/>
              <a:t>hyperparameters</a:t>
            </a:r>
            <a:r>
              <a:rPr lang="en-US" sz="1600" dirty="0"/>
              <a:t> in the update formula, which the proponents of these methods cite this as a large advantage over first-order methods</a:t>
            </a:r>
            <a:r>
              <a:rPr lang="en-US" sz="1600" dirty="0" smtClean="0"/>
              <a:t>.</a:t>
            </a:r>
            <a:endParaRPr lang="en-US" sz="1600" dirty="0"/>
          </a:p>
        </p:txBody>
      </p:sp>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689" y="2882329"/>
            <a:ext cx="55245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471" y="3126233"/>
            <a:ext cx="6096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65073" y="5346516"/>
            <a:ext cx="7854383" cy="830997"/>
          </a:xfrm>
          <a:prstGeom prst="rect">
            <a:avLst/>
          </a:prstGeom>
        </p:spPr>
        <p:txBody>
          <a:bodyPr wrap="square">
            <a:spAutoFit/>
          </a:bodyPr>
          <a:lstStyle/>
          <a:p>
            <a:pPr algn="ctr"/>
            <a:r>
              <a:rPr lang="en-US" sz="1600" dirty="0">
                <a:solidFill>
                  <a:srgbClr val="C00000"/>
                </a:solidFill>
              </a:rPr>
              <a:t>However, the update above is impractical for most deep learning applications because computing (and inverting) the Hessian in its explicit form is a very costly process in both space and time.</a:t>
            </a:r>
          </a:p>
        </p:txBody>
      </p:sp>
    </p:spTree>
    <p:extLst>
      <p:ext uri="{BB962C8B-B14F-4D97-AF65-F5344CB8AC3E}">
        <p14:creationId xmlns:p14="http://schemas.microsoft.com/office/powerpoint/2010/main" val="230991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Per-parameter adaptive learning rate </a:t>
            </a:r>
            <a:r>
              <a:rPr lang="en-US" sz="2800" dirty="0" smtClean="0"/>
              <a:t>methods</a:t>
            </a:r>
            <a:endParaRPr lang="en-US" sz="2800" dirty="0"/>
          </a:p>
        </p:txBody>
      </p:sp>
      <p:sp>
        <p:nvSpPr>
          <p:cNvPr id="3" name="Rectangle 2"/>
          <p:cNvSpPr/>
          <p:nvPr/>
        </p:nvSpPr>
        <p:spPr>
          <a:xfrm>
            <a:off x="560614" y="1196485"/>
            <a:ext cx="8278587" cy="1569660"/>
          </a:xfrm>
          <a:prstGeom prst="rect">
            <a:avLst/>
          </a:prstGeom>
        </p:spPr>
        <p:txBody>
          <a:bodyPr wrap="square">
            <a:spAutoFit/>
          </a:bodyPr>
          <a:lstStyle/>
          <a:p>
            <a:pPr algn="just"/>
            <a:r>
              <a:rPr lang="en-US" sz="1600" dirty="0"/>
              <a:t>All previous approaches we’ve discussed so far manipulated the learning rate globally and equally for all parameters. Tuning the learning rates is an expensive process, so much work has gone into devising methods that can adaptively tune the learning rates, and even do so per parameter. Many of these methods may still require other </a:t>
            </a:r>
            <a:r>
              <a:rPr lang="en-US" sz="1600" dirty="0" err="1"/>
              <a:t>hyperparameter</a:t>
            </a:r>
            <a:r>
              <a:rPr lang="en-US" sz="1600" dirty="0"/>
              <a:t> settings, but the argument is that they are well-behaved for a broader range of </a:t>
            </a:r>
            <a:r>
              <a:rPr lang="en-US" sz="1600" dirty="0" err="1"/>
              <a:t>hyperparameter</a:t>
            </a:r>
            <a:r>
              <a:rPr lang="en-US" sz="1600" dirty="0"/>
              <a:t> values than the raw learning </a:t>
            </a:r>
            <a:r>
              <a:rPr lang="en-US" sz="1600" dirty="0" smtClean="0"/>
              <a:t>rate.</a:t>
            </a:r>
            <a:endParaRPr lang="en-US" sz="1600" dirty="0"/>
          </a:p>
        </p:txBody>
      </p:sp>
      <p:sp>
        <p:nvSpPr>
          <p:cNvPr id="4" name="Rectangle 3"/>
          <p:cNvSpPr/>
          <p:nvPr/>
        </p:nvSpPr>
        <p:spPr>
          <a:xfrm>
            <a:off x="576942" y="2879858"/>
            <a:ext cx="6672942" cy="369332"/>
          </a:xfrm>
          <a:prstGeom prst="rect">
            <a:avLst/>
          </a:prstGeom>
        </p:spPr>
        <p:txBody>
          <a:bodyPr wrap="square">
            <a:spAutoFit/>
          </a:bodyPr>
          <a:lstStyle/>
          <a:p>
            <a:r>
              <a:rPr lang="en-US" b="1" dirty="0" err="1">
                <a:solidFill>
                  <a:srgbClr val="C00000"/>
                </a:solidFill>
              </a:rPr>
              <a:t>Adagrad</a:t>
            </a:r>
            <a:r>
              <a:rPr lang="en-US" dirty="0">
                <a:solidFill>
                  <a:srgbClr val="C00000"/>
                </a:solidFill>
              </a:rPr>
              <a:t> </a:t>
            </a:r>
            <a:r>
              <a:rPr lang="en-US" dirty="0"/>
              <a:t>is an </a:t>
            </a:r>
            <a:r>
              <a:rPr lang="en-US" sz="1600" dirty="0"/>
              <a:t>adaptive</a:t>
            </a:r>
            <a:r>
              <a:rPr lang="en-US" dirty="0"/>
              <a:t> learning rate method</a:t>
            </a:r>
          </a:p>
        </p:txBody>
      </p:sp>
      <p:sp>
        <p:nvSpPr>
          <p:cNvPr id="7" name="Rectangle 6"/>
          <p:cNvSpPr/>
          <p:nvPr/>
        </p:nvSpPr>
        <p:spPr>
          <a:xfrm>
            <a:off x="1578429" y="3249190"/>
            <a:ext cx="6531427" cy="800219"/>
          </a:xfrm>
          <a:prstGeom prst="rect">
            <a:avLst/>
          </a:prstGeom>
        </p:spPr>
        <p:txBody>
          <a:bodyPr wrap="square">
            <a:spAutoFit/>
          </a:bodyPr>
          <a:lstStyle/>
          <a:p>
            <a:r>
              <a:rPr lang="en-US" dirty="0"/>
              <a:t># </a:t>
            </a:r>
            <a:r>
              <a:rPr lang="en-US" dirty="0" smtClean="0"/>
              <a:t>  </a:t>
            </a:r>
            <a:r>
              <a:rPr lang="en-US" sz="1400" dirty="0" smtClean="0"/>
              <a:t>Assume </a:t>
            </a:r>
            <a:r>
              <a:rPr lang="en-US" sz="1400" dirty="0"/>
              <a:t>the gradient dx and parameter vector x</a:t>
            </a:r>
          </a:p>
          <a:p>
            <a:r>
              <a:rPr lang="en-US" sz="1400" dirty="0" smtClean="0"/>
              <a:t>      cache </a:t>
            </a:r>
            <a:r>
              <a:rPr lang="en-US" sz="1400" dirty="0"/>
              <a:t>+= dx**2</a:t>
            </a:r>
          </a:p>
          <a:p>
            <a:r>
              <a:rPr lang="en-US" sz="1400" dirty="0" smtClean="0"/>
              <a:t>      x </a:t>
            </a:r>
            <a:r>
              <a:rPr lang="en-US" sz="1400" dirty="0"/>
              <a:t>+= - </a:t>
            </a:r>
            <a:r>
              <a:rPr lang="en-US" sz="1400" dirty="0" err="1"/>
              <a:t>learning_rate</a:t>
            </a:r>
            <a:r>
              <a:rPr lang="en-US" sz="1400" dirty="0"/>
              <a:t> * dx / (</a:t>
            </a:r>
            <a:r>
              <a:rPr lang="en-US" sz="1400" dirty="0" err="1"/>
              <a:t>np.sqrt</a:t>
            </a:r>
            <a:r>
              <a:rPr lang="en-US" sz="1400" dirty="0"/>
              <a:t>(cache) + eps)</a:t>
            </a:r>
          </a:p>
        </p:txBody>
      </p:sp>
      <p:sp>
        <p:nvSpPr>
          <p:cNvPr id="8" name="Rectangle 7"/>
          <p:cNvSpPr/>
          <p:nvPr/>
        </p:nvSpPr>
        <p:spPr>
          <a:xfrm>
            <a:off x="468086" y="4218525"/>
            <a:ext cx="8371114" cy="1323439"/>
          </a:xfrm>
          <a:prstGeom prst="rect">
            <a:avLst/>
          </a:prstGeom>
        </p:spPr>
        <p:txBody>
          <a:bodyPr wrap="square">
            <a:spAutoFit/>
          </a:bodyPr>
          <a:lstStyle/>
          <a:p>
            <a:pPr algn="just"/>
            <a:r>
              <a:rPr lang="en-US" sz="1600" dirty="0"/>
              <a:t>Notice that the variable cache has size equal to the size of the gradient, and keeps track of per-parameter sum of squared gradients. This is then used to normalize the parameter update step, element-wise. Notice that the weights that receive high gradients will have their effective learning rate reduced, while weights that receive small or infrequent updates will have their effective learning rate increased.</a:t>
            </a:r>
          </a:p>
        </p:txBody>
      </p:sp>
      <p:sp>
        <p:nvSpPr>
          <p:cNvPr id="9" name="Rectangle 8"/>
          <p:cNvSpPr/>
          <p:nvPr/>
        </p:nvSpPr>
        <p:spPr>
          <a:xfrm>
            <a:off x="468087" y="5627599"/>
            <a:ext cx="8371114" cy="584775"/>
          </a:xfrm>
          <a:prstGeom prst="rect">
            <a:avLst/>
          </a:prstGeom>
        </p:spPr>
        <p:txBody>
          <a:bodyPr wrap="square">
            <a:spAutoFit/>
          </a:bodyPr>
          <a:lstStyle/>
          <a:p>
            <a:pPr algn="ctr"/>
            <a:r>
              <a:rPr lang="en-US" sz="1600" dirty="0">
                <a:solidFill>
                  <a:srgbClr val="C00000"/>
                </a:solidFill>
              </a:rPr>
              <a:t>A downside of </a:t>
            </a:r>
            <a:r>
              <a:rPr lang="en-US" sz="1600" dirty="0" err="1">
                <a:solidFill>
                  <a:srgbClr val="C00000"/>
                </a:solidFill>
              </a:rPr>
              <a:t>Adagrad</a:t>
            </a:r>
            <a:r>
              <a:rPr lang="en-US" sz="1600" dirty="0">
                <a:solidFill>
                  <a:srgbClr val="C00000"/>
                </a:solidFill>
              </a:rPr>
              <a:t> is that in case of Deep Learning, the monotonic learning rate usually proves too aggressive and stops learning too early.</a:t>
            </a:r>
          </a:p>
        </p:txBody>
      </p:sp>
    </p:spTree>
    <p:extLst>
      <p:ext uri="{BB962C8B-B14F-4D97-AF65-F5344CB8AC3E}">
        <p14:creationId xmlns:p14="http://schemas.microsoft.com/office/powerpoint/2010/main" val="19120530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343" y="1298378"/>
            <a:ext cx="4822372" cy="3857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1295400" y="5156276"/>
            <a:ext cx="6477000" cy="584775"/>
          </a:xfrm>
          <a:prstGeom prst="rect">
            <a:avLst/>
          </a:prstGeom>
        </p:spPr>
        <p:txBody>
          <a:bodyPr wrap="square">
            <a:spAutoFit/>
          </a:bodyPr>
          <a:lstStyle/>
          <a:p>
            <a:pPr algn="just"/>
            <a:r>
              <a:rPr lang="en-US" sz="1600" dirty="0"/>
              <a:t>The toy spiral data consists of three classes (</a:t>
            </a:r>
            <a:r>
              <a:rPr lang="en-US" sz="1600" dirty="0">
                <a:solidFill>
                  <a:srgbClr val="00A1E4"/>
                </a:solidFill>
              </a:rPr>
              <a:t>blue</a:t>
            </a:r>
            <a:r>
              <a:rPr lang="en-US" sz="1600" dirty="0"/>
              <a:t>, </a:t>
            </a:r>
            <a:r>
              <a:rPr lang="en-US" sz="1600" dirty="0">
                <a:solidFill>
                  <a:srgbClr val="FF0000"/>
                </a:solidFill>
              </a:rPr>
              <a:t>red</a:t>
            </a:r>
            <a:r>
              <a:rPr lang="en-US" sz="1600" dirty="0"/>
              <a:t>, </a:t>
            </a:r>
            <a:r>
              <a:rPr lang="en-US" sz="1600" dirty="0">
                <a:solidFill>
                  <a:srgbClr val="DBE01A"/>
                </a:solidFill>
              </a:rPr>
              <a:t>yellow</a:t>
            </a:r>
            <a:r>
              <a:rPr lang="en-US" sz="1600" dirty="0"/>
              <a:t>) that are not linearly separable.</a:t>
            </a:r>
          </a:p>
        </p:txBody>
      </p:sp>
    </p:spTree>
    <p:extLst>
      <p:ext uri="{BB962C8B-B14F-4D97-AF65-F5344CB8AC3E}">
        <p14:creationId xmlns:p14="http://schemas.microsoft.com/office/powerpoint/2010/main" val="789775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942" y="1817914"/>
            <a:ext cx="4147457" cy="3317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765" y="1741714"/>
            <a:ext cx="4136571" cy="3309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774370" y="5035151"/>
            <a:ext cx="2231571" cy="307777"/>
          </a:xfrm>
          <a:prstGeom prst="rect">
            <a:avLst/>
          </a:prstGeom>
          <a:noFill/>
        </p:spPr>
        <p:txBody>
          <a:bodyPr wrap="square" rtlCol="0">
            <a:spAutoFit/>
          </a:bodyPr>
          <a:lstStyle/>
          <a:p>
            <a:r>
              <a:rPr lang="en-US" sz="1400" dirty="0" smtClean="0">
                <a:solidFill>
                  <a:schemeClr val="tx2">
                    <a:lumMod val="50000"/>
                  </a:schemeClr>
                </a:solidFill>
              </a:rPr>
              <a:t>Training accuracy 49 %</a:t>
            </a:r>
          </a:p>
        </p:txBody>
      </p:sp>
      <p:sp>
        <p:nvSpPr>
          <p:cNvPr id="7" name="TextBox 6"/>
          <p:cNvSpPr txBox="1"/>
          <p:nvPr/>
        </p:nvSpPr>
        <p:spPr>
          <a:xfrm>
            <a:off x="5682341" y="5035150"/>
            <a:ext cx="2231571" cy="307777"/>
          </a:xfrm>
          <a:prstGeom prst="rect">
            <a:avLst/>
          </a:prstGeom>
          <a:noFill/>
        </p:spPr>
        <p:txBody>
          <a:bodyPr wrap="square" rtlCol="0">
            <a:spAutoFit/>
          </a:bodyPr>
          <a:lstStyle/>
          <a:p>
            <a:r>
              <a:rPr lang="en-US" sz="1400" dirty="0" smtClean="0">
                <a:solidFill>
                  <a:schemeClr val="tx2">
                    <a:lumMod val="50000"/>
                  </a:schemeClr>
                </a:solidFill>
              </a:rPr>
              <a:t>Training Accuracy 98%</a:t>
            </a:r>
          </a:p>
        </p:txBody>
      </p:sp>
    </p:spTree>
    <p:extLst>
      <p:ext uri="{BB962C8B-B14F-4D97-AF65-F5344CB8AC3E}">
        <p14:creationId xmlns:p14="http://schemas.microsoft.com/office/powerpoint/2010/main" val="1817532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1" y="86580"/>
            <a:ext cx="8512629" cy="792162"/>
          </a:xfrm>
        </p:spPr>
        <p:txBody>
          <a:bodyPr/>
          <a:lstStyle/>
          <a:p>
            <a:r>
              <a:rPr lang="en-US" sz="2800" dirty="0"/>
              <a:t>Convolutional Neural Networks (CNNs / </a:t>
            </a:r>
            <a:r>
              <a:rPr lang="en-US" sz="2800" dirty="0" err="1"/>
              <a:t>ConvNets</a:t>
            </a:r>
            <a:r>
              <a:rPr lang="en-US" sz="2800" dirty="0"/>
              <a:t>)</a:t>
            </a:r>
          </a:p>
        </p:txBody>
      </p:sp>
      <p:sp>
        <p:nvSpPr>
          <p:cNvPr id="3" name="Rectangle 2"/>
          <p:cNvSpPr/>
          <p:nvPr/>
        </p:nvSpPr>
        <p:spPr>
          <a:xfrm>
            <a:off x="620486" y="1282350"/>
            <a:ext cx="8218714" cy="3046988"/>
          </a:xfrm>
          <a:prstGeom prst="rect">
            <a:avLst/>
          </a:prstGeom>
        </p:spPr>
        <p:txBody>
          <a:bodyPr wrap="square">
            <a:spAutoFit/>
          </a:bodyPr>
          <a:lstStyle/>
          <a:p>
            <a:r>
              <a:rPr lang="en-US" sz="1600" b="1" dirty="0" smtClean="0">
                <a:solidFill>
                  <a:srgbClr val="00A1E4"/>
                </a:solidFill>
              </a:rPr>
              <a:t>Convolutional </a:t>
            </a:r>
            <a:r>
              <a:rPr lang="en-US" sz="1600" b="1" dirty="0">
                <a:solidFill>
                  <a:srgbClr val="00A1E4"/>
                </a:solidFill>
              </a:rPr>
              <a:t>Neural Networks are very similar to ordinary Neural </a:t>
            </a:r>
            <a:r>
              <a:rPr lang="en-US" sz="1600" b="1" dirty="0" smtClean="0">
                <a:solidFill>
                  <a:srgbClr val="00A1E4"/>
                </a:solidFill>
              </a:rPr>
              <a:t>Networks</a:t>
            </a:r>
            <a:r>
              <a:rPr lang="en-US" sz="1600" dirty="0" smtClean="0"/>
              <a:t>.</a:t>
            </a:r>
          </a:p>
          <a:p>
            <a:endParaRPr lang="en-US" sz="1600" dirty="0"/>
          </a:p>
          <a:p>
            <a:pPr marL="285750" indent="-285750">
              <a:buFont typeface="Arial" panose="020B0604020202020204" pitchFamily="34" charset="0"/>
              <a:buChar char="•"/>
            </a:pPr>
            <a:r>
              <a:rPr lang="en-US" sz="1600" dirty="0"/>
              <a:t>T</a:t>
            </a:r>
            <a:r>
              <a:rPr lang="en-US" sz="1600" dirty="0" smtClean="0"/>
              <a:t>hey </a:t>
            </a:r>
            <a:r>
              <a:rPr lang="en-US" sz="1600" dirty="0"/>
              <a:t>are made up of neurons that have learnable weights and biases. </a:t>
            </a:r>
            <a:endParaRPr lang="en-US" sz="1600" dirty="0" smtClean="0"/>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smtClean="0"/>
              <a:t>Each </a:t>
            </a:r>
            <a:r>
              <a:rPr lang="en-US" sz="1600" dirty="0"/>
              <a:t>neuron receives some inputs, performs a dot product and optionally follows it with a non-linearity. </a:t>
            </a:r>
            <a:endParaRPr lang="en-US" sz="1600" dirty="0" smtClean="0"/>
          </a:p>
          <a:p>
            <a:pPr marL="285750" indent="-285750">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smtClean="0"/>
              <a:t>The </a:t>
            </a:r>
            <a:r>
              <a:rPr lang="en-US" sz="1600" dirty="0"/>
              <a:t>whole network still expresses a single differentiable score function: from the raw image pixels on one end to class scores at the other. </a:t>
            </a:r>
            <a:endParaRPr lang="en-US" sz="1600" dirty="0" smtClean="0"/>
          </a:p>
          <a:p>
            <a:pPr marL="285750" indent="-285750">
              <a:buFont typeface="Arial" panose="020B0604020202020204" pitchFamily="34" charset="0"/>
              <a:buChar char="•"/>
            </a:pPr>
            <a:endParaRPr lang="en-US" sz="800" dirty="0" smtClean="0"/>
          </a:p>
          <a:p>
            <a:pPr marL="285750" indent="-285750" algn="just">
              <a:buFont typeface="Arial" panose="020B0604020202020204" pitchFamily="34" charset="0"/>
              <a:buChar char="•"/>
            </a:pPr>
            <a:r>
              <a:rPr lang="en-US" sz="1600" dirty="0" smtClean="0"/>
              <a:t>And </a:t>
            </a:r>
            <a:r>
              <a:rPr lang="en-US" sz="1600" dirty="0"/>
              <a:t>they still have a loss function (e.g. SVM/</a:t>
            </a:r>
            <a:r>
              <a:rPr lang="en-US" sz="1600" dirty="0" err="1"/>
              <a:t>Softmax</a:t>
            </a:r>
            <a:r>
              <a:rPr lang="en-US" sz="1600" dirty="0"/>
              <a:t>) on the last (fully-connected) layer and </a:t>
            </a:r>
            <a:endParaRPr lang="en-US" sz="1600" dirty="0" smtClean="0"/>
          </a:p>
          <a:p>
            <a:pPr marL="285750" indent="-285750" algn="just">
              <a:buFont typeface="Arial" panose="020B0604020202020204" pitchFamily="34" charset="0"/>
              <a:buChar char="•"/>
            </a:pPr>
            <a:endParaRPr lang="en-US" sz="800" dirty="0" smtClean="0"/>
          </a:p>
          <a:p>
            <a:pPr marL="285750" indent="-285750">
              <a:buFont typeface="Arial" panose="020B0604020202020204" pitchFamily="34" charset="0"/>
              <a:buChar char="•"/>
            </a:pPr>
            <a:r>
              <a:rPr lang="en-US" sz="1600" dirty="0"/>
              <a:t>A</a:t>
            </a:r>
            <a:r>
              <a:rPr lang="en-US" sz="1600" dirty="0" smtClean="0"/>
              <a:t>ll </a:t>
            </a:r>
            <a:r>
              <a:rPr lang="en-US" sz="1600" dirty="0"/>
              <a:t>the tips/tricks we developed for learning regular Neural Networks still apply</a:t>
            </a:r>
            <a:r>
              <a:rPr lang="en-US" sz="1600" dirty="0" smtClean="0"/>
              <a:t>..</a:t>
            </a:r>
            <a:endParaRPr lang="en-US" sz="1600" dirty="0"/>
          </a:p>
        </p:txBody>
      </p:sp>
      <p:sp>
        <p:nvSpPr>
          <p:cNvPr id="4" name="Rectangle 3"/>
          <p:cNvSpPr/>
          <p:nvPr/>
        </p:nvSpPr>
        <p:spPr>
          <a:xfrm>
            <a:off x="620486" y="4919751"/>
            <a:ext cx="8153400" cy="1077218"/>
          </a:xfrm>
          <a:prstGeom prst="rect">
            <a:avLst/>
          </a:prstGeom>
        </p:spPr>
        <p:txBody>
          <a:bodyPr wrap="square">
            <a:spAutoFit/>
          </a:bodyPr>
          <a:lstStyle/>
          <a:p>
            <a:pPr algn="just"/>
            <a:r>
              <a:rPr lang="en-US" sz="1600" dirty="0" err="1" smtClean="0"/>
              <a:t>ConvNet</a:t>
            </a:r>
            <a:r>
              <a:rPr lang="en-US" sz="1600" dirty="0" smtClean="0"/>
              <a:t> </a:t>
            </a:r>
            <a:r>
              <a:rPr lang="en-US" sz="1600" dirty="0"/>
              <a:t>architectures make the explicit </a:t>
            </a:r>
            <a:r>
              <a:rPr lang="en-US" sz="1600" b="1" dirty="0">
                <a:solidFill>
                  <a:srgbClr val="00A1E4"/>
                </a:solidFill>
              </a:rPr>
              <a:t>assumption that the inputs are images</a:t>
            </a:r>
            <a:r>
              <a:rPr lang="en-US" sz="1600" dirty="0"/>
              <a:t>, which allows us to encode certain properties into the architecture. These then make the forward function more efficient to implement and vastly reduce the amount of parameters in the network</a:t>
            </a:r>
          </a:p>
        </p:txBody>
      </p:sp>
      <p:sp>
        <p:nvSpPr>
          <p:cNvPr id="5" name="Rectangle 4"/>
          <p:cNvSpPr/>
          <p:nvPr/>
        </p:nvSpPr>
        <p:spPr>
          <a:xfrm>
            <a:off x="620486" y="4422575"/>
            <a:ext cx="2464136" cy="338554"/>
          </a:xfrm>
          <a:prstGeom prst="rect">
            <a:avLst/>
          </a:prstGeom>
        </p:spPr>
        <p:txBody>
          <a:bodyPr wrap="none">
            <a:spAutoFit/>
          </a:bodyPr>
          <a:lstStyle/>
          <a:p>
            <a:r>
              <a:rPr lang="en-US" sz="1600" b="1" dirty="0">
                <a:solidFill>
                  <a:srgbClr val="FF0000"/>
                </a:solidFill>
              </a:rPr>
              <a:t>So what does change? </a:t>
            </a:r>
          </a:p>
        </p:txBody>
      </p:sp>
    </p:spTree>
    <p:extLst>
      <p:ext uri="{BB962C8B-B14F-4D97-AF65-F5344CB8AC3E}">
        <p14:creationId xmlns:p14="http://schemas.microsoft.com/office/powerpoint/2010/main" val="1102849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conventional NN</a:t>
            </a:r>
            <a:endParaRPr lang="en-US"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599" y="1313124"/>
            <a:ext cx="4931229" cy="288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273628" y="4518593"/>
            <a:ext cx="6651172" cy="307777"/>
          </a:xfrm>
          <a:prstGeom prst="rect">
            <a:avLst/>
          </a:prstGeom>
          <a:noFill/>
        </p:spPr>
        <p:txBody>
          <a:bodyPr wrap="square" rtlCol="0">
            <a:spAutoFit/>
          </a:bodyPr>
          <a:lstStyle/>
          <a:p>
            <a:r>
              <a:rPr lang="en-US" sz="1400" dirty="0" smtClean="0">
                <a:solidFill>
                  <a:schemeClr val="tx2">
                    <a:lumMod val="50000"/>
                  </a:schemeClr>
                </a:solidFill>
              </a:rPr>
              <a:t>For 32 x 32 x 3 image , there would be </a:t>
            </a:r>
            <a:r>
              <a:rPr lang="en-US" sz="1400" dirty="0"/>
              <a:t>32*32*3 = 3072 </a:t>
            </a:r>
            <a:r>
              <a:rPr lang="en-US" sz="1400" dirty="0" smtClean="0"/>
              <a:t>weights / hidden Neuron.</a:t>
            </a:r>
            <a:endParaRPr lang="en-US" sz="1400" dirty="0" smtClean="0">
              <a:solidFill>
                <a:schemeClr val="tx2">
                  <a:lumMod val="50000"/>
                </a:schemeClr>
              </a:solidFill>
            </a:endParaRPr>
          </a:p>
        </p:txBody>
      </p:sp>
      <p:sp>
        <p:nvSpPr>
          <p:cNvPr id="5" name="TextBox 4"/>
          <p:cNvSpPr txBox="1"/>
          <p:nvPr/>
        </p:nvSpPr>
        <p:spPr>
          <a:xfrm>
            <a:off x="1273628" y="4978770"/>
            <a:ext cx="7326086" cy="307777"/>
          </a:xfrm>
          <a:prstGeom prst="rect">
            <a:avLst/>
          </a:prstGeom>
          <a:noFill/>
        </p:spPr>
        <p:txBody>
          <a:bodyPr wrap="square" rtlCol="0">
            <a:spAutoFit/>
          </a:bodyPr>
          <a:lstStyle/>
          <a:p>
            <a:r>
              <a:rPr lang="en-US" sz="1400" dirty="0" smtClean="0">
                <a:solidFill>
                  <a:schemeClr val="tx2">
                    <a:lumMod val="50000"/>
                  </a:schemeClr>
                </a:solidFill>
              </a:rPr>
              <a:t>For 200 x 200 x 3 image , there would be </a:t>
            </a:r>
            <a:r>
              <a:rPr lang="en-US" sz="1400" dirty="0" smtClean="0"/>
              <a:t>200*200*3 </a:t>
            </a:r>
            <a:r>
              <a:rPr lang="en-US" sz="1400" dirty="0"/>
              <a:t>= </a:t>
            </a:r>
            <a:r>
              <a:rPr lang="en-US" sz="1400" dirty="0" smtClean="0"/>
              <a:t>120 000  weights </a:t>
            </a:r>
            <a:r>
              <a:rPr lang="en-US" sz="1400" dirty="0"/>
              <a:t>/ hidden Neuron</a:t>
            </a:r>
            <a:r>
              <a:rPr lang="en-US" sz="1400" dirty="0" smtClean="0"/>
              <a:t>.</a:t>
            </a:r>
            <a:endParaRPr lang="en-US" sz="1400" dirty="0" smtClean="0">
              <a:solidFill>
                <a:schemeClr val="tx2">
                  <a:lumMod val="50000"/>
                </a:schemeClr>
              </a:solidFill>
            </a:endParaRPr>
          </a:p>
        </p:txBody>
      </p:sp>
      <p:sp>
        <p:nvSpPr>
          <p:cNvPr id="4" name="Rectangle 3"/>
          <p:cNvSpPr/>
          <p:nvPr/>
        </p:nvSpPr>
        <p:spPr>
          <a:xfrm>
            <a:off x="1404257" y="5388594"/>
            <a:ext cx="6487886" cy="646331"/>
          </a:xfrm>
          <a:prstGeom prst="rect">
            <a:avLst/>
          </a:prstGeom>
        </p:spPr>
        <p:txBody>
          <a:bodyPr wrap="square">
            <a:spAutoFit/>
          </a:bodyPr>
          <a:lstStyle/>
          <a:p>
            <a:pPr algn="ctr"/>
            <a:r>
              <a:rPr lang="en-US" dirty="0">
                <a:solidFill>
                  <a:srgbClr val="000000"/>
                </a:solidFill>
                <a:latin typeface="Roboto"/>
              </a:rPr>
              <a:t>Clearly, this full connectivity is wasteful and the huge number of parameters would quickly lead to </a:t>
            </a:r>
            <a:r>
              <a:rPr lang="en-US" dirty="0" err="1">
                <a:solidFill>
                  <a:srgbClr val="000000"/>
                </a:solidFill>
                <a:latin typeface="Roboto"/>
              </a:rPr>
              <a:t>overfitting</a:t>
            </a:r>
            <a:r>
              <a:rPr lang="en-US" dirty="0">
                <a:solidFill>
                  <a:srgbClr val="000000"/>
                </a:solidFill>
                <a:latin typeface="Roboto"/>
              </a:rPr>
              <a:t>.</a:t>
            </a:r>
            <a:endParaRPr lang="en-US" dirty="0"/>
          </a:p>
        </p:txBody>
      </p:sp>
    </p:spTree>
    <p:extLst>
      <p:ext uri="{BB962C8B-B14F-4D97-AF65-F5344CB8AC3E}">
        <p14:creationId xmlns:p14="http://schemas.microsoft.com/office/powerpoint/2010/main" val="1893839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86581"/>
            <a:ext cx="8229600" cy="792162"/>
          </a:xfrm>
        </p:spPr>
        <p:txBody>
          <a:bodyPr/>
          <a:lstStyle/>
          <a:p>
            <a:r>
              <a:rPr lang="en-US" sz="2800" dirty="0"/>
              <a:t>Convolutional Neural Networks</a:t>
            </a:r>
          </a:p>
        </p:txBody>
      </p:sp>
      <p:sp>
        <p:nvSpPr>
          <p:cNvPr id="3" name="Rectangle 2"/>
          <p:cNvSpPr/>
          <p:nvPr/>
        </p:nvSpPr>
        <p:spPr>
          <a:xfrm>
            <a:off x="740226" y="1123653"/>
            <a:ext cx="7913913" cy="2200602"/>
          </a:xfrm>
          <a:prstGeom prst="rect">
            <a:avLst/>
          </a:prstGeom>
        </p:spPr>
        <p:txBody>
          <a:bodyPr wrap="square">
            <a:spAutoFit/>
          </a:bodyPr>
          <a:lstStyle/>
          <a:p>
            <a:pPr algn="just"/>
            <a:r>
              <a:rPr lang="en-US" sz="1600" dirty="0" smtClean="0"/>
              <a:t>In </a:t>
            </a:r>
            <a:r>
              <a:rPr lang="en-US" sz="1600" dirty="0"/>
              <a:t>particular, unlike a regular Neural Network, the layers of a </a:t>
            </a:r>
            <a:r>
              <a:rPr lang="en-US" sz="1600" dirty="0" err="1"/>
              <a:t>ConvNet</a:t>
            </a:r>
            <a:r>
              <a:rPr lang="en-US" sz="1600" dirty="0"/>
              <a:t> have neurons arranged in 3 dimensions: width, height, </a:t>
            </a:r>
            <a:r>
              <a:rPr lang="en-US" sz="1600" dirty="0" smtClean="0"/>
              <a:t>depth. For </a:t>
            </a:r>
            <a:r>
              <a:rPr lang="en-US" sz="1600" dirty="0"/>
              <a:t>example, the input images in CIFAR-10 are an input volume of activations, and the volume has dimensions 32x32x3 (width, height, depth respectively). </a:t>
            </a:r>
            <a:endParaRPr lang="en-US" sz="1600" dirty="0" smtClean="0"/>
          </a:p>
          <a:p>
            <a:pPr algn="just"/>
            <a:endParaRPr lang="en-US" sz="900" dirty="0"/>
          </a:p>
          <a:p>
            <a:pPr algn="just"/>
            <a:r>
              <a:rPr lang="en-US" sz="1600" dirty="0" smtClean="0"/>
              <a:t>The </a:t>
            </a:r>
            <a:r>
              <a:rPr lang="en-US" sz="1600" dirty="0"/>
              <a:t>neurons in a layer will only be connected to a small region of the layer before </a:t>
            </a:r>
            <a:r>
              <a:rPr lang="en-US" sz="1600" dirty="0" smtClean="0"/>
              <a:t>it. Moreover</a:t>
            </a:r>
            <a:r>
              <a:rPr lang="en-US" sz="1600" dirty="0"/>
              <a:t>, the final output layer would for CIFAR-10 have dimensions 1x1x10, because by the end of the </a:t>
            </a:r>
            <a:r>
              <a:rPr lang="en-US" sz="1600" dirty="0" err="1"/>
              <a:t>ConvNet</a:t>
            </a:r>
            <a:r>
              <a:rPr lang="en-US" sz="1600" dirty="0"/>
              <a:t> architecture we will reduce the full image into a single vector of class scores, arranged along the depth dimension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430" y="3618819"/>
            <a:ext cx="3604844" cy="1279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236" y="3492289"/>
            <a:ext cx="3124878" cy="1532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6108" y="5358245"/>
            <a:ext cx="8437195" cy="954107"/>
          </a:xfrm>
          <a:prstGeom prst="rect">
            <a:avLst/>
          </a:prstGeom>
        </p:spPr>
        <p:txBody>
          <a:bodyPr wrap="square">
            <a:spAutoFit/>
          </a:bodyPr>
          <a:lstStyle/>
          <a:p>
            <a:pPr algn="just"/>
            <a:r>
              <a:rPr lang="en-US" sz="1400" dirty="0"/>
              <a:t>A </a:t>
            </a:r>
            <a:r>
              <a:rPr lang="en-US" sz="1400" dirty="0" err="1"/>
              <a:t>ConvNet</a:t>
            </a:r>
            <a:r>
              <a:rPr lang="en-US" sz="1400" dirty="0"/>
              <a:t> arranges its neurons in three dimensions (width, height, depth), as visualized in one of the layers. Every layer of a </a:t>
            </a:r>
            <a:r>
              <a:rPr lang="en-US" sz="1400" dirty="0" err="1"/>
              <a:t>ConvNet</a:t>
            </a:r>
            <a:r>
              <a:rPr lang="en-US" sz="1400" dirty="0"/>
              <a:t> transforms the 3D input volume to a 3D output volume of neuron activations. In this example, the red input layer holds the image, so its width and height would be the dimensions of the image, and the depth would be 3 (Red, Green, Blue channels).</a:t>
            </a:r>
          </a:p>
        </p:txBody>
      </p:sp>
      <p:cxnSp>
        <p:nvCxnSpPr>
          <p:cNvPr id="6" name="Straight Connector 5"/>
          <p:cNvCxnSpPr/>
          <p:nvPr/>
        </p:nvCxnSpPr>
        <p:spPr>
          <a:xfrm flipH="1">
            <a:off x="4599208" y="3324255"/>
            <a:ext cx="1" cy="1955316"/>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658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Layers used to build </a:t>
            </a:r>
            <a:r>
              <a:rPr lang="en-US" sz="2800" dirty="0" err="1" smtClean="0"/>
              <a:t>ConvNets</a:t>
            </a:r>
            <a:endParaRPr lang="en-US" sz="2800" dirty="0"/>
          </a:p>
        </p:txBody>
      </p:sp>
      <p:sp>
        <p:nvSpPr>
          <p:cNvPr id="3" name="Rectangle 2"/>
          <p:cNvSpPr/>
          <p:nvPr/>
        </p:nvSpPr>
        <p:spPr>
          <a:xfrm>
            <a:off x="685800" y="1111908"/>
            <a:ext cx="8077200" cy="338554"/>
          </a:xfrm>
          <a:prstGeom prst="rect">
            <a:avLst/>
          </a:prstGeom>
        </p:spPr>
        <p:txBody>
          <a:bodyPr wrap="square">
            <a:spAutoFit/>
          </a:bodyPr>
          <a:lstStyle/>
          <a:p>
            <a:pPr algn="ctr"/>
            <a:r>
              <a:rPr lang="en-US" sz="1600" dirty="0" smtClean="0">
                <a:solidFill>
                  <a:srgbClr val="C00000"/>
                </a:solidFill>
              </a:rPr>
              <a:t>.</a:t>
            </a:r>
            <a:endParaRPr lang="en-US" sz="1600" dirty="0">
              <a:solidFill>
                <a:srgbClr val="C00000"/>
              </a:solidFill>
            </a:endParaRPr>
          </a:p>
        </p:txBody>
      </p:sp>
      <p:sp>
        <p:nvSpPr>
          <p:cNvPr id="4" name="Rectangle 3"/>
          <p:cNvSpPr/>
          <p:nvPr/>
        </p:nvSpPr>
        <p:spPr>
          <a:xfrm>
            <a:off x="745671" y="1450462"/>
            <a:ext cx="7957457" cy="2616101"/>
          </a:xfrm>
          <a:prstGeom prst="rect">
            <a:avLst/>
          </a:prstGeom>
        </p:spPr>
        <p:txBody>
          <a:bodyPr wrap="square">
            <a:spAutoFit/>
          </a:bodyPr>
          <a:lstStyle/>
          <a:p>
            <a:pPr algn="just"/>
            <a:r>
              <a:rPr lang="en-US" sz="1600" dirty="0"/>
              <a:t> </a:t>
            </a:r>
            <a:r>
              <a:rPr lang="en-US" sz="1600" dirty="0" smtClean="0"/>
              <a:t>A </a:t>
            </a:r>
            <a:r>
              <a:rPr lang="en-US" sz="1600" dirty="0"/>
              <a:t>simple </a:t>
            </a:r>
            <a:r>
              <a:rPr lang="en-US" sz="1600" dirty="0" err="1"/>
              <a:t>ConvNet</a:t>
            </a:r>
            <a:r>
              <a:rPr lang="en-US" sz="1600" dirty="0"/>
              <a:t> is a sequence of layers, and every layer of a </a:t>
            </a:r>
            <a:r>
              <a:rPr lang="en-US" sz="1600" dirty="0" err="1"/>
              <a:t>ConvNet</a:t>
            </a:r>
            <a:r>
              <a:rPr lang="en-US" sz="1600" dirty="0"/>
              <a:t> transforms one volume of activations to another through a differentiable function. </a:t>
            </a:r>
            <a:endParaRPr lang="en-US" sz="1600" dirty="0" smtClean="0"/>
          </a:p>
          <a:p>
            <a:pPr algn="just"/>
            <a:endParaRPr lang="en-US" sz="1600" dirty="0"/>
          </a:p>
          <a:p>
            <a:pPr algn="just"/>
            <a:r>
              <a:rPr lang="en-US" sz="1600" dirty="0" smtClean="0"/>
              <a:t>We </a:t>
            </a:r>
            <a:r>
              <a:rPr lang="en-US" sz="1600" dirty="0"/>
              <a:t>use three main types of layers to build </a:t>
            </a:r>
            <a:r>
              <a:rPr lang="en-US" sz="1600" dirty="0" err="1"/>
              <a:t>ConvNet</a:t>
            </a:r>
            <a:r>
              <a:rPr lang="en-US" sz="1600" dirty="0"/>
              <a:t> architectures: </a:t>
            </a:r>
            <a:endParaRPr lang="en-US" sz="1600" dirty="0" smtClean="0"/>
          </a:p>
          <a:p>
            <a:pPr marL="1200150" lvl="2" indent="-285750" algn="just">
              <a:buFont typeface="Arial" panose="020B0604020202020204" pitchFamily="34" charset="0"/>
              <a:buChar char="•"/>
            </a:pPr>
            <a:r>
              <a:rPr lang="en-US" sz="1600" dirty="0" smtClean="0">
                <a:solidFill>
                  <a:srgbClr val="C00000"/>
                </a:solidFill>
              </a:rPr>
              <a:t>Convolutional </a:t>
            </a:r>
            <a:r>
              <a:rPr lang="en-US" sz="1600" dirty="0">
                <a:solidFill>
                  <a:srgbClr val="C00000"/>
                </a:solidFill>
              </a:rPr>
              <a:t>Layer</a:t>
            </a:r>
            <a:r>
              <a:rPr lang="en-US" sz="1600" dirty="0" smtClean="0">
                <a:solidFill>
                  <a:srgbClr val="C00000"/>
                </a:solidFill>
              </a:rPr>
              <a:t>,</a:t>
            </a:r>
          </a:p>
          <a:p>
            <a:pPr lvl="2" algn="just"/>
            <a:endParaRPr lang="en-US" sz="1000" dirty="0" smtClean="0">
              <a:solidFill>
                <a:srgbClr val="C00000"/>
              </a:solidFill>
            </a:endParaRPr>
          </a:p>
          <a:p>
            <a:pPr marL="1200150" lvl="2" indent="-285750" algn="just">
              <a:buFont typeface="Arial" panose="020B0604020202020204" pitchFamily="34" charset="0"/>
              <a:buChar char="•"/>
            </a:pPr>
            <a:r>
              <a:rPr lang="en-US" sz="1600" dirty="0" smtClean="0">
                <a:solidFill>
                  <a:srgbClr val="C00000"/>
                </a:solidFill>
              </a:rPr>
              <a:t>Pooling </a:t>
            </a:r>
            <a:r>
              <a:rPr lang="en-US" sz="1600" dirty="0">
                <a:solidFill>
                  <a:srgbClr val="C00000"/>
                </a:solidFill>
              </a:rPr>
              <a:t>Layer, and </a:t>
            </a:r>
            <a:endParaRPr lang="en-US" sz="1600" dirty="0" smtClean="0">
              <a:solidFill>
                <a:srgbClr val="C00000"/>
              </a:solidFill>
            </a:endParaRPr>
          </a:p>
          <a:p>
            <a:pPr lvl="2" algn="just"/>
            <a:endParaRPr lang="en-US" sz="1000" dirty="0" smtClean="0">
              <a:solidFill>
                <a:srgbClr val="C00000"/>
              </a:solidFill>
            </a:endParaRPr>
          </a:p>
          <a:p>
            <a:pPr marL="1200150" lvl="2" indent="-285750" algn="just">
              <a:buFont typeface="Arial" panose="020B0604020202020204" pitchFamily="34" charset="0"/>
              <a:buChar char="•"/>
            </a:pPr>
            <a:r>
              <a:rPr lang="en-US" sz="1600" dirty="0" smtClean="0">
                <a:solidFill>
                  <a:srgbClr val="C00000"/>
                </a:solidFill>
              </a:rPr>
              <a:t>Fully-Connected </a:t>
            </a:r>
            <a:r>
              <a:rPr lang="en-US" sz="1600" dirty="0">
                <a:solidFill>
                  <a:srgbClr val="C00000"/>
                </a:solidFill>
              </a:rPr>
              <a:t>Layer (exactly as seen in regular Neural Networks</a:t>
            </a:r>
            <a:r>
              <a:rPr lang="en-US" sz="1600" dirty="0"/>
              <a:t>). </a:t>
            </a:r>
            <a:endParaRPr lang="en-US" sz="1600" dirty="0" smtClean="0"/>
          </a:p>
          <a:p>
            <a:pPr algn="just"/>
            <a:endParaRPr lang="en-US" sz="1000" dirty="0"/>
          </a:p>
          <a:p>
            <a:pPr algn="just"/>
            <a:r>
              <a:rPr lang="en-US" sz="1600" dirty="0" smtClean="0"/>
              <a:t>These stack of layers forms a </a:t>
            </a:r>
            <a:r>
              <a:rPr lang="en-US" sz="1600" dirty="0"/>
              <a:t>full </a:t>
            </a:r>
            <a:r>
              <a:rPr lang="en-US" sz="1600" dirty="0" err="1"/>
              <a:t>ConvNet</a:t>
            </a:r>
            <a:r>
              <a:rPr lang="en-US" sz="1600" dirty="0"/>
              <a:t> architecture.</a:t>
            </a:r>
          </a:p>
        </p:txBody>
      </p:sp>
      <p:sp>
        <p:nvSpPr>
          <p:cNvPr id="5" name="Rectangle 4"/>
          <p:cNvSpPr/>
          <p:nvPr/>
        </p:nvSpPr>
        <p:spPr>
          <a:xfrm>
            <a:off x="745671" y="4381419"/>
            <a:ext cx="7663542" cy="646331"/>
          </a:xfrm>
          <a:prstGeom prst="rect">
            <a:avLst/>
          </a:prstGeom>
        </p:spPr>
        <p:txBody>
          <a:bodyPr wrap="square">
            <a:spAutoFit/>
          </a:bodyPr>
          <a:lstStyle/>
          <a:p>
            <a:r>
              <a:rPr lang="en-US" dirty="0" smtClean="0"/>
              <a:t>Simple </a:t>
            </a:r>
            <a:r>
              <a:rPr lang="en-US" dirty="0" err="1"/>
              <a:t>ConvNet</a:t>
            </a:r>
            <a:r>
              <a:rPr lang="en-US" dirty="0"/>
              <a:t> for CIFAR-10 classification could have the architecture [INPUT - CONV - RELU - POOL - FC]. </a:t>
            </a:r>
          </a:p>
        </p:txBody>
      </p:sp>
      <p:sp>
        <p:nvSpPr>
          <p:cNvPr id="6" name="Rectangle 5"/>
          <p:cNvSpPr/>
          <p:nvPr/>
        </p:nvSpPr>
        <p:spPr>
          <a:xfrm>
            <a:off x="745671" y="5261206"/>
            <a:ext cx="7505700" cy="369332"/>
          </a:xfrm>
          <a:prstGeom prst="rect">
            <a:avLst/>
          </a:prstGeom>
        </p:spPr>
        <p:txBody>
          <a:bodyPr wrap="square">
            <a:spAutoFit/>
          </a:bodyPr>
          <a:lstStyle/>
          <a:p>
            <a:r>
              <a:rPr lang="en-US" b="1" dirty="0" err="1"/>
              <a:t>ReLu</a:t>
            </a:r>
            <a:r>
              <a:rPr lang="en-US" dirty="0"/>
              <a:t>: The rectifier </a:t>
            </a:r>
            <a:r>
              <a:rPr lang="en-US" b="1" dirty="0"/>
              <a:t>function</a:t>
            </a:r>
            <a:r>
              <a:rPr lang="en-US" dirty="0"/>
              <a:t> is an activation </a:t>
            </a:r>
            <a:r>
              <a:rPr lang="en-US" b="1" dirty="0"/>
              <a:t>function</a:t>
            </a:r>
            <a:r>
              <a:rPr lang="en-US" dirty="0"/>
              <a:t> f(x) = Max(0, x) </a:t>
            </a:r>
          </a:p>
        </p:txBody>
      </p:sp>
    </p:spTree>
    <p:extLst>
      <p:ext uri="{BB962C8B-B14F-4D97-AF65-F5344CB8AC3E}">
        <p14:creationId xmlns:p14="http://schemas.microsoft.com/office/powerpoint/2010/main" val="27217548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Nearest </a:t>
            </a:r>
            <a:r>
              <a:rPr lang="en-US" sz="2800" dirty="0" smtClean="0"/>
              <a:t>Neighbor </a:t>
            </a:r>
            <a:r>
              <a:rPr lang="en-US" sz="2800" dirty="0"/>
              <a:t>Approach</a:t>
            </a:r>
          </a:p>
        </p:txBody>
      </p:sp>
      <p:sp>
        <p:nvSpPr>
          <p:cNvPr id="3" name="Rectangle 2"/>
          <p:cNvSpPr/>
          <p:nvPr/>
        </p:nvSpPr>
        <p:spPr>
          <a:xfrm>
            <a:off x="695324" y="1231970"/>
            <a:ext cx="8086726" cy="1815882"/>
          </a:xfrm>
          <a:prstGeom prst="rect">
            <a:avLst/>
          </a:prstGeom>
        </p:spPr>
        <p:txBody>
          <a:bodyPr wrap="square">
            <a:spAutoFit/>
          </a:bodyPr>
          <a:lstStyle/>
          <a:p>
            <a:r>
              <a:rPr lang="en-US" sz="1400" dirty="0"/>
              <a:t>Suppose now that we are given the CIFAR-10 training set of 50,000 images (5,000 images for every one of the labels), and we wish to label the remaining 10,000. The nearest neighbor classifier will take a test image, compare it to every single one of the training images, and predict the label of the closest training image. In the image above and on the right you can see an example result of such a procedure for 10 example test images. Notice that in only about 3 out of 10 examples an image of the same class is retrieved, while in the other 7 examples this is not the case. For example, in the 8th row the nearest training image to the horse head is a red car, presumably due to the strong black background. As a result, this image of a horse would in this case be mislabeled as a car.</a:t>
            </a:r>
          </a:p>
        </p:txBody>
      </p:sp>
      <p:sp>
        <p:nvSpPr>
          <p:cNvPr id="4" name="Rectangle 3"/>
          <p:cNvSpPr/>
          <p:nvPr/>
        </p:nvSpPr>
        <p:spPr>
          <a:xfrm>
            <a:off x="790574" y="3121789"/>
            <a:ext cx="7724775" cy="1384995"/>
          </a:xfrm>
          <a:prstGeom prst="rect">
            <a:avLst/>
          </a:prstGeom>
        </p:spPr>
        <p:txBody>
          <a:bodyPr wrap="square">
            <a:spAutoFit/>
          </a:bodyPr>
          <a:lstStyle/>
          <a:p>
            <a:r>
              <a:rPr lang="en-US" dirty="0" smtClean="0"/>
              <a:t>How we compare </a:t>
            </a:r>
            <a:r>
              <a:rPr lang="en-US" dirty="0"/>
              <a:t>two </a:t>
            </a:r>
            <a:r>
              <a:rPr lang="en-US" dirty="0" smtClean="0"/>
              <a:t>images?</a:t>
            </a:r>
            <a:r>
              <a:rPr lang="en-US" sz="1200" dirty="0"/>
              <a:t> </a:t>
            </a:r>
            <a:r>
              <a:rPr lang="en-US" sz="1200" dirty="0" smtClean="0"/>
              <a:t>(in </a:t>
            </a:r>
            <a:r>
              <a:rPr lang="en-US" sz="1200" dirty="0"/>
              <a:t>this case are just two blocks of 32 x 32 x 3</a:t>
            </a:r>
            <a:r>
              <a:rPr lang="en-US" sz="1200" dirty="0" smtClean="0"/>
              <a:t>.)</a:t>
            </a:r>
          </a:p>
          <a:p>
            <a:endParaRPr lang="en-US" dirty="0"/>
          </a:p>
          <a:p>
            <a:r>
              <a:rPr lang="en-US" sz="1600" dirty="0" smtClean="0"/>
              <a:t>One </a:t>
            </a:r>
            <a:r>
              <a:rPr lang="en-US" sz="1600" dirty="0"/>
              <a:t>of the simplest possibilities is to compare the images pixel by pixel and add up all the differences. In other words, given two images and representing them as vectors I1,I2 , a reasonable choice for comparing them might be the L1 distance: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416" y="4476066"/>
            <a:ext cx="2200609" cy="512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81675" y="4594011"/>
            <a:ext cx="2847975" cy="276999"/>
          </a:xfrm>
          <a:prstGeom prst="rect">
            <a:avLst/>
          </a:prstGeom>
        </p:spPr>
        <p:txBody>
          <a:bodyPr wrap="square">
            <a:spAutoFit/>
          </a:bodyPr>
          <a:lstStyle/>
          <a:p>
            <a:r>
              <a:rPr lang="en-US" sz="1200" dirty="0">
                <a:solidFill>
                  <a:srgbClr val="000000"/>
                </a:solidFill>
                <a:latin typeface="Roboto"/>
              </a:rPr>
              <a:t>Where the sum is taken over all pixels. </a:t>
            </a:r>
            <a:endParaRPr lang="en-US" dirty="0"/>
          </a:p>
        </p:txBody>
      </p:sp>
      <p:pic>
        <p:nvPicPr>
          <p:cNvPr id="1741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3546" y="4988957"/>
            <a:ext cx="4486347" cy="1278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259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24" y="0"/>
            <a:ext cx="8229600" cy="792162"/>
          </a:xfrm>
        </p:spPr>
        <p:txBody>
          <a:bodyPr/>
          <a:lstStyle/>
          <a:p>
            <a:r>
              <a:rPr lang="en-US" sz="2800" dirty="0" err="1"/>
              <a:t>ConvNet</a:t>
            </a:r>
            <a:r>
              <a:rPr lang="en-US" sz="2800" dirty="0"/>
              <a:t> for </a:t>
            </a:r>
            <a:r>
              <a:rPr lang="en-US" sz="2800" dirty="0" smtClean="0"/>
              <a:t>CIFAR-10-VGG Net</a:t>
            </a:r>
            <a:endParaRPr lang="en-US" sz="2800"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494" y="1524682"/>
            <a:ext cx="7863639" cy="376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529743" y="1068264"/>
            <a:ext cx="1954381" cy="369332"/>
          </a:xfrm>
          <a:prstGeom prst="rect">
            <a:avLst/>
          </a:prstGeom>
        </p:spPr>
        <p:txBody>
          <a:bodyPr wrap="none">
            <a:spAutoFit/>
          </a:bodyPr>
          <a:lstStyle/>
          <a:p>
            <a:r>
              <a:rPr lang="en-US" dirty="0">
                <a:hlinkClick r:id="rId3"/>
              </a:rPr>
              <a:t>web-based demo</a:t>
            </a:r>
            <a:endParaRPr lang="en-US" dirty="0"/>
          </a:p>
        </p:txBody>
      </p:sp>
      <p:sp>
        <p:nvSpPr>
          <p:cNvPr id="5" name="Rectangle 4"/>
          <p:cNvSpPr/>
          <p:nvPr/>
        </p:nvSpPr>
        <p:spPr>
          <a:xfrm>
            <a:off x="620486" y="5489530"/>
            <a:ext cx="8033657" cy="523220"/>
          </a:xfrm>
          <a:prstGeom prst="rect">
            <a:avLst/>
          </a:prstGeom>
        </p:spPr>
        <p:txBody>
          <a:bodyPr wrap="square">
            <a:spAutoFit/>
          </a:bodyPr>
          <a:lstStyle/>
          <a:p>
            <a:pPr algn="just"/>
            <a:r>
              <a:rPr lang="en-US" sz="1400" dirty="0" smtClean="0"/>
              <a:t>Deep </a:t>
            </a:r>
            <a:r>
              <a:rPr lang="en-US" sz="1400" dirty="0"/>
              <a:t>convolutional network for object recognition developed and trained by Oxford's renowned Visual Geometry Group (VGG), which achieved very good performance on the </a:t>
            </a:r>
            <a:r>
              <a:rPr lang="en-US" sz="1400" dirty="0" err="1"/>
              <a:t>ImageNet</a:t>
            </a:r>
            <a:r>
              <a:rPr lang="en-US" sz="1400" dirty="0"/>
              <a:t> dataset.</a:t>
            </a:r>
          </a:p>
        </p:txBody>
      </p:sp>
    </p:spTree>
    <p:extLst>
      <p:ext uri="{BB962C8B-B14F-4D97-AF65-F5344CB8AC3E}">
        <p14:creationId xmlns:p14="http://schemas.microsoft.com/office/powerpoint/2010/main" val="37349812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VGG Architecture</a:t>
            </a:r>
            <a:endParaRPr lang="en-US" dirty="0"/>
          </a:p>
        </p:txBody>
      </p:sp>
      <p:sp>
        <p:nvSpPr>
          <p:cNvPr id="3" name="Rectangle 2"/>
          <p:cNvSpPr/>
          <p:nvPr/>
        </p:nvSpPr>
        <p:spPr>
          <a:xfrm>
            <a:off x="761998" y="1227807"/>
            <a:ext cx="7826829" cy="5016758"/>
          </a:xfrm>
          <a:prstGeom prst="rect">
            <a:avLst/>
          </a:prstGeom>
        </p:spPr>
        <p:txBody>
          <a:bodyPr wrap="square">
            <a:spAutoFit/>
          </a:bodyPr>
          <a:lstStyle/>
          <a:p>
            <a:pPr marL="285750" indent="-285750" algn="just">
              <a:buFont typeface="Arial" panose="020B0604020202020204" pitchFamily="34" charset="0"/>
              <a:buChar char="•"/>
            </a:pPr>
            <a:r>
              <a:rPr lang="en-US" sz="1600" dirty="0"/>
              <a:t>INPUT [32x32x3] will hold the raw pixel values of the image, in this case an image of width 32, height 32, and with three color channels R,G,B</a:t>
            </a:r>
            <a:r>
              <a:rPr lang="en-US" sz="1600" dirty="0" smtClean="0"/>
              <a:t>.</a:t>
            </a:r>
          </a:p>
          <a:p>
            <a:pPr algn="just"/>
            <a:endParaRPr lang="en-US" sz="1600" dirty="0"/>
          </a:p>
          <a:p>
            <a:pPr marL="285750" indent="-285750" algn="just">
              <a:buFont typeface="Arial" panose="020B0604020202020204" pitchFamily="34" charset="0"/>
              <a:buChar char="•"/>
            </a:pPr>
            <a:r>
              <a:rPr lang="en-US" sz="1600" dirty="0"/>
              <a:t>CONV layer will compute the output of neurons that are connected to local regions in the input, each computing a dot product between their weights and a small region they are connected to in the input volume. This may result in volume such as [32x32x12] if we decided to use 12 filters</a:t>
            </a:r>
            <a:r>
              <a:rPr lang="en-US" sz="1600" dirty="0" smtClean="0"/>
              <a:t>.</a:t>
            </a:r>
          </a:p>
          <a:p>
            <a:pPr algn="just"/>
            <a:endParaRPr lang="en-US" sz="1600" dirty="0"/>
          </a:p>
          <a:p>
            <a:pPr marL="285750" indent="-285750" algn="just">
              <a:buFont typeface="Arial" panose="020B0604020202020204" pitchFamily="34" charset="0"/>
              <a:buChar char="•"/>
            </a:pPr>
            <a:r>
              <a:rPr lang="en-US" sz="1600" dirty="0"/>
              <a:t>RELU layer will apply an </a:t>
            </a:r>
            <a:r>
              <a:rPr lang="en-US" sz="1600" dirty="0" err="1"/>
              <a:t>elementwise</a:t>
            </a:r>
            <a:r>
              <a:rPr lang="en-US" sz="1600" dirty="0"/>
              <a:t> activation function, such </a:t>
            </a:r>
            <a:r>
              <a:rPr lang="en-US" sz="1600" dirty="0" smtClean="0"/>
              <a:t>as                         .                  </a:t>
            </a:r>
            <a:r>
              <a:rPr lang="en-US" sz="1600" dirty="0" err="1" smtClean="0"/>
              <a:t>thresholding</a:t>
            </a:r>
            <a:r>
              <a:rPr lang="en-US" sz="1600" dirty="0" smtClean="0"/>
              <a:t> </a:t>
            </a:r>
            <a:r>
              <a:rPr lang="en-US" sz="1600" dirty="0"/>
              <a:t>at zero. This leaves the size of the volume unchanged ([32x32x12</a:t>
            </a:r>
            <a:r>
              <a:rPr lang="en-US" sz="1600" dirty="0" smtClean="0"/>
              <a:t>]).</a:t>
            </a:r>
          </a:p>
          <a:p>
            <a:pPr algn="just"/>
            <a:endParaRPr lang="en-US" sz="1600" dirty="0"/>
          </a:p>
          <a:p>
            <a:pPr marL="285750" indent="-285750" algn="just">
              <a:buFont typeface="Arial" panose="020B0604020202020204" pitchFamily="34" charset="0"/>
              <a:buChar char="•"/>
            </a:pPr>
            <a:r>
              <a:rPr lang="en-US" sz="1600" dirty="0"/>
              <a:t>POOL layer will perform a </a:t>
            </a:r>
            <a:r>
              <a:rPr lang="en-US" sz="1600" dirty="0" err="1"/>
              <a:t>downsampling</a:t>
            </a:r>
            <a:r>
              <a:rPr lang="en-US" sz="1600" dirty="0"/>
              <a:t> operation along the spatial dimensions (width, height), resulting in volume such as [16x16x12</a:t>
            </a:r>
            <a:r>
              <a:rPr lang="en-US" sz="1600" dirty="0" smtClean="0"/>
              <a:t>].</a:t>
            </a:r>
          </a:p>
          <a:p>
            <a:pPr algn="just"/>
            <a:endParaRPr lang="en-US" sz="1600" dirty="0"/>
          </a:p>
          <a:p>
            <a:pPr marL="285750" indent="-285750" algn="just">
              <a:buFont typeface="Arial" panose="020B0604020202020204" pitchFamily="34" charset="0"/>
              <a:buChar char="•"/>
            </a:pPr>
            <a:r>
              <a:rPr lang="en-US" sz="1600" dirty="0"/>
              <a:t>FC (i.e. fully-connected) layer will compute the class scores, resulting in volume of size [1x1x10], where each of the 10 numbers correspond to a class score, such as among the 10 categories of CIFAR-10. As with ordinary Neural Networks and as the name implies, each neuron in this layer will be connected to all the numbers in the previous volume.</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44" y="3493642"/>
            <a:ext cx="1212715" cy="242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9497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ConvNet</a:t>
            </a:r>
            <a:r>
              <a:rPr lang="en-US" sz="2800" dirty="0" smtClean="0"/>
              <a:t>  Architecture</a:t>
            </a:r>
            <a:endParaRPr lang="en-US" sz="2800" dirty="0"/>
          </a:p>
        </p:txBody>
      </p:sp>
      <p:sp>
        <p:nvSpPr>
          <p:cNvPr id="3" name="Rectangle 2"/>
          <p:cNvSpPr/>
          <p:nvPr/>
        </p:nvSpPr>
        <p:spPr>
          <a:xfrm>
            <a:off x="707569" y="1648829"/>
            <a:ext cx="7826829" cy="3046988"/>
          </a:xfrm>
          <a:prstGeom prst="rect">
            <a:avLst/>
          </a:prstGeom>
        </p:spPr>
        <p:txBody>
          <a:bodyPr wrap="square">
            <a:spAutoFit/>
          </a:bodyPr>
          <a:lstStyle/>
          <a:p>
            <a:pPr marL="285750" indent="-285750" algn="just">
              <a:buFont typeface="Arial" panose="020B0604020202020204" pitchFamily="34" charset="0"/>
              <a:buChar char="•"/>
            </a:pPr>
            <a:r>
              <a:rPr lang="en-US" sz="1600" dirty="0" err="1" smtClean="0"/>
              <a:t>ConvNets</a:t>
            </a:r>
            <a:r>
              <a:rPr lang="en-US" sz="1600" dirty="0" smtClean="0"/>
              <a:t> </a:t>
            </a:r>
            <a:r>
              <a:rPr lang="en-US" sz="1600" dirty="0"/>
              <a:t>transform the original image layer by layer from the original pixel values to the final class scores.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Some layers </a:t>
            </a:r>
            <a:r>
              <a:rPr lang="en-US" sz="1600" dirty="0"/>
              <a:t>contain parameters and other don’t. In particular, the CONV/FC layers perform transformations that are a function of not only the activations in the input volume, but also of the parameters (the weights and biases of the neurons).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RELU/POOL </a:t>
            </a:r>
            <a:r>
              <a:rPr lang="en-US" sz="1600" dirty="0"/>
              <a:t>layers will implement a fixed function. </a:t>
            </a:r>
            <a:endParaRPr lang="en-US" sz="1600" dirty="0" smtClean="0"/>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smtClean="0"/>
              <a:t>The </a:t>
            </a:r>
            <a:r>
              <a:rPr lang="en-US" sz="1600" dirty="0"/>
              <a:t>parameters in the CONV/FC layers will be trained with gradient descent so that the class scores that the </a:t>
            </a:r>
            <a:r>
              <a:rPr lang="en-US" sz="1600" dirty="0" err="1"/>
              <a:t>ConvNet</a:t>
            </a:r>
            <a:r>
              <a:rPr lang="en-US" sz="1600" dirty="0"/>
              <a:t> computes are consistent with the labels in the training set for each image.</a:t>
            </a:r>
          </a:p>
        </p:txBody>
      </p:sp>
    </p:spTree>
    <p:extLst>
      <p:ext uri="{BB962C8B-B14F-4D97-AF65-F5344CB8AC3E}">
        <p14:creationId xmlns:p14="http://schemas.microsoft.com/office/powerpoint/2010/main" val="3153619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ConvNet</a:t>
            </a:r>
            <a:r>
              <a:rPr lang="en-US" dirty="0" smtClean="0"/>
              <a:t> Architecture Summary</a:t>
            </a:r>
            <a:endParaRPr lang="en-US" dirty="0"/>
          </a:p>
        </p:txBody>
      </p:sp>
      <p:sp>
        <p:nvSpPr>
          <p:cNvPr id="3" name="Rectangle 2"/>
          <p:cNvSpPr/>
          <p:nvPr/>
        </p:nvSpPr>
        <p:spPr>
          <a:xfrm>
            <a:off x="478970" y="1619186"/>
            <a:ext cx="8316687" cy="3970318"/>
          </a:xfrm>
          <a:prstGeom prst="rect">
            <a:avLst/>
          </a:prstGeom>
        </p:spPr>
        <p:txBody>
          <a:bodyPr wrap="square">
            <a:spAutoFit/>
          </a:bodyPr>
          <a:lstStyle/>
          <a:p>
            <a:pPr marL="347663" indent="-347663" algn="just">
              <a:buFont typeface="Arial" panose="020B0604020202020204" pitchFamily="34" charset="0"/>
              <a:buChar char="•"/>
            </a:pPr>
            <a:r>
              <a:rPr lang="en-US" dirty="0" smtClean="0"/>
              <a:t>A </a:t>
            </a:r>
            <a:r>
              <a:rPr lang="en-US" dirty="0" err="1"/>
              <a:t>ConvNet</a:t>
            </a:r>
            <a:r>
              <a:rPr lang="en-US" dirty="0"/>
              <a:t> architecture is in the simplest case a list of Layers that transform the image volume into an output volume (e.g. holding the class scores</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There are a few distinct types of Layers (e.g. CONV/FC/RELU/POOL are by far the most popular</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accepts an input 3D volume and transforms it to an output 3D volume through a differentiable </a:t>
            </a:r>
            <a:r>
              <a:rPr lang="en-US" dirty="0" smtClean="0"/>
              <a:t>function</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may or may not have parameters (e.g. CONV/FC do, RELU/POOL don’t</a:t>
            </a:r>
            <a:r>
              <a:rPr lang="en-US" dirty="0" smtClean="0"/>
              <a:t>)</a:t>
            </a:r>
          </a:p>
          <a:p>
            <a:pPr marL="347663" indent="-347663" algn="just">
              <a:buFont typeface="Arial" panose="020B0604020202020204" pitchFamily="34" charset="0"/>
              <a:buChar char="•"/>
            </a:pPr>
            <a:endParaRPr lang="en-US" dirty="0"/>
          </a:p>
          <a:p>
            <a:pPr marL="347663" indent="-347663" algn="just">
              <a:buFont typeface="Arial" panose="020B0604020202020204" pitchFamily="34" charset="0"/>
              <a:buChar char="•"/>
            </a:pPr>
            <a:r>
              <a:rPr lang="en-US" dirty="0"/>
              <a:t>Each Layer may or may not have additional </a:t>
            </a:r>
            <a:r>
              <a:rPr lang="en-US" dirty="0" err="1"/>
              <a:t>hyperparameters</a:t>
            </a:r>
            <a:r>
              <a:rPr lang="en-US" dirty="0"/>
              <a:t> (e.g. CONV/FC/POOL do, RELU doesn’t)</a:t>
            </a:r>
          </a:p>
        </p:txBody>
      </p:sp>
    </p:spTree>
    <p:extLst>
      <p:ext uri="{BB962C8B-B14F-4D97-AF65-F5344CB8AC3E}">
        <p14:creationId xmlns:p14="http://schemas.microsoft.com/office/powerpoint/2010/main" val="1703503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988EDFA-DFC0-43E9-A6DA-9F56E3B1C649}" type="slidenum">
              <a:rPr lang="en-AU" smtClean="0">
                <a:solidFill>
                  <a:srgbClr val="665546"/>
                </a:solidFill>
              </a:rPr>
              <a:pPr>
                <a:defRPr/>
              </a:pPr>
              <a:t>84</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6625"/>
                    </a14:imgEffect>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934601" y="1122145"/>
            <a:ext cx="7218799" cy="505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0228" y="250371"/>
            <a:ext cx="2982685" cy="523220"/>
          </a:xfrm>
          <a:prstGeom prst="rect">
            <a:avLst/>
          </a:prstGeom>
          <a:noFill/>
        </p:spPr>
        <p:txBody>
          <a:bodyPr wrap="square" rtlCol="0">
            <a:spAutoFit/>
          </a:bodyPr>
          <a:lstStyle/>
          <a:p>
            <a:r>
              <a:rPr lang="en-US" sz="2800" dirty="0" smtClean="0">
                <a:solidFill>
                  <a:schemeClr val="tx2">
                    <a:lumMod val="50000"/>
                  </a:schemeClr>
                </a:solidFill>
              </a:rPr>
              <a:t>CNN Architecture</a:t>
            </a:r>
          </a:p>
        </p:txBody>
      </p:sp>
    </p:spTree>
    <p:extLst>
      <p:ext uri="{BB962C8B-B14F-4D97-AF65-F5344CB8AC3E}">
        <p14:creationId xmlns:p14="http://schemas.microsoft.com/office/powerpoint/2010/main" val="41231081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a:t>
            </a:r>
            <a:r>
              <a:rPr lang="en-US" sz="2800" dirty="0" smtClean="0"/>
              <a:t>ompute </a:t>
            </a:r>
            <a:r>
              <a:rPr lang="en-US" sz="2800" dirty="0"/>
              <a:t>the spatial size</a:t>
            </a:r>
          </a:p>
        </p:txBody>
      </p:sp>
      <p:sp>
        <p:nvSpPr>
          <p:cNvPr id="3" name="Rectangle 2"/>
          <p:cNvSpPr/>
          <p:nvPr/>
        </p:nvSpPr>
        <p:spPr>
          <a:xfrm>
            <a:off x="1045027" y="1276595"/>
            <a:ext cx="7434944" cy="4247317"/>
          </a:xfrm>
          <a:prstGeom prst="rect">
            <a:avLst/>
          </a:prstGeom>
        </p:spPr>
        <p:txBody>
          <a:bodyPr wrap="square">
            <a:spAutoFit/>
          </a:bodyPr>
          <a:lstStyle/>
          <a:p>
            <a:r>
              <a:rPr lang="en-US" dirty="0"/>
              <a:t>We can compute the spatial size of the output volume as a function of </a:t>
            </a:r>
            <a:r>
              <a:rPr lang="en-US" dirty="0" smtClean="0"/>
              <a:t>:</a:t>
            </a:r>
          </a:p>
          <a:p>
            <a:endParaRPr lang="en-US" dirty="0" smtClean="0"/>
          </a:p>
          <a:p>
            <a:pPr marL="285750" indent="-285750">
              <a:buFont typeface="Arial" panose="020B0604020202020204" pitchFamily="34" charset="0"/>
              <a:buChar char="•"/>
            </a:pPr>
            <a:r>
              <a:rPr lang="en-US" dirty="0" smtClean="0"/>
              <a:t>The </a:t>
            </a:r>
            <a:r>
              <a:rPr lang="en-US" dirty="0"/>
              <a:t>input volume size (</a:t>
            </a:r>
            <a:r>
              <a:rPr lang="en-US" dirty="0" smtClean="0"/>
              <a:t>W), </a:t>
            </a:r>
          </a:p>
          <a:p>
            <a:pPr marL="285750" indent="-285750">
              <a:buFont typeface="Arial" panose="020B0604020202020204" pitchFamily="34" charset="0"/>
              <a:buChar char="•"/>
            </a:pPr>
            <a:r>
              <a:rPr lang="en-US" dirty="0" smtClean="0"/>
              <a:t>The </a:t>
            </a:r>
            <a:r>
              <a:rPr lang="en-US" dirty="0"/>
              <a:t>receptive field size of the </a:t>
            </a:r>
            <a:r>
              <a:rPr lang="en-US" dirty="0" err="1"/>
              <a:t>Conv</a:t>
            </a:r>
            <a:r>
              <a:rPr lang="en-US" dirty="0"/>
              <a:t> Layer neurons (</a:t>
            </a:r>
            <a:r>
              <a:rPr lang="en-US" dirty="0" smtClean="0"/>
              <a:t>F) </a:t>
            </a:r>
          </a:p>
          <a:p>
            <a:pPr marL="285750" indent="-285750">
              <a:buFont typeface="Arial" panose="020B0604020202020204" pitchFamily="34" charset="0"/>
              <a:buChar char="•"/>
            </a:pPr>
            <a:r>
              <a:rPr lang="en-US" dirty="0" smtClean="0"/>
              <a:t>The </a:t>
            </a:r>
            <a:r>
              <a:rPr lang="en-US" dirty="0"/>
              <a:t>stride with which they are applied (</a:t>
            </a:r>
            <a:r>
              <a:rPr lang="en-US" dirty="0" smtClean="0"/>
              <a:t>S),and </a:t>
            </a:r>
          </a:p>
          <a:p>
            <a:pPr marL="285750" indent="-285750">
              <a:buFont typeface="Arial" panose="020B0604020202020204" pitchFamily="34" charset="0"/>
              <a:buChar char="•"/>
            </a:pPr>
            <a:r>
              <a:rPr lang="en-US" dirty="0" smtClean="0"/>
              <a:t>The </a:t>
            </a:r>
            <a:r>
              <a:rPr lang="en-US" dirty="0"/>
              <a:t>amount of zero padding used (</a:t>
            </a:r>
            <a:r>
              <a:rPr lang="en-US" dirty="0" smtClean="0"/>
              <a:t>P) </a:t>
            </a:r>
            <a:r>
              <a:rPr lang="en-US" dirty="0"/>
              <a:t>on the border. </a:t>
            </a:r>
            <a:endParaRPr lang="en-US" dirty="0" smtClean="0"/>
          </a:p>
          <a:p>
            <a:pPr marL="285750" indent="-285750">
              <a:buFont typeface="Arial" panose="020B0604020202020204" pitchFamily="34" charset="0"/>
              <a:buChar char="•"/>
            </a:pPr>
            <a:endParaRPr lang="en-US" dirty="0"/>
          </a:p>
          <a:p>
            <a:r>
              <a:rPr lang="en-US" dirty="0" smtClean="0"/>
              <a:t>You </a:t>
            </a:r>
            <a:r>
              <a:rPr lang="en-US" dirty="0"/>
              <a:t>can convince yourself that the correct formula for calculating how many neurons “fit” is given </a:t>
            </a:r>
            <a:r>
              <a:rPr lang="en-US" dirty="0" smtClean="0"/>
              <a:t>by</a:t>
            </a:r>
          </a:p>
          <a:p>
            <a:endParaRPr lang="en-US" dirty="0" smtClean="0"/>
          </a:p>
          <a:p>
            <a:r>
              <a:rPr lang="en-US" dirty="0" smtClean="0"/>
              <a:t> 			((</a:t>
            </a:r>
            <a:r>
              <a:rPr lang="en-US" b="1" dirty="0">
                <a:solidFill>
                  <a:srgbClr val="C00000"/>
                </a:solidFill>
              </a:rPr>
              <a:t>W−F+2P)/</a:t>
            </a:r>
            <a:r>
              <a:rPr lang="en-US" b="1" dirty="0" smtClean="0">
                <a:solidFill>
                  <a:srgbClr val="C00000"/>
                </a:solidFill>
              </a:rPr>
              <a:t>S)+</a:t>
            </a:r>
            <a:r>
              <a:rPr lang="en-US" b="1" dirty="0">
                <a:solidFill>
                  <a:srgbClr val="C00000"/>
                </a:solidFill>
              </a:rPr>
              <a:t>1. </a:t>
            </a:r>
          </a:p>
          <a:p>
            <a:endParaRPr lang="en-US" dirty="0"/>
          </a:p>
          <a:p>
            <a:r>
              <a:rPr lang="en-US" dirty="0" smtClean="0"/>
              <a:t>For </a:t>
            </a:r>
            <a:r>
              <a:rPr lang="en-US" dirty="0"/>
              <a:t>example for a 7x7 </a:t>
            </a:r>
            <a:r>
              <a:rPr lang="en-US" dirty="0" smtClean="0"/>
              <a:t>input (</a:t>
            </a:r>
            <a:r>
              <a:rPr lang="en-US" b="1" dirty="0" smtClean="0">
                <a:solidFill>
                  <a:srgbClr val="C00000"/>
                </a:solidFill>
              </a:rPr>
              <a:t>W</a:t>
            </a:r>
            <a:r>
              <a:rPr lang="en-US" dirty="0" smtClean="0"/>
              <a:t>) </a:t>
            </a:r>
            <a:r>
              <a:rPr lang="en-US" dirty="0"/>
              <a:t>and a 3x3 </a:t>
            </a:r>
            <a:r>
              <a:rPr lang="en-US" dirty="0" smtClean="0"/>
              <a:t>filter (</a:t>
            </a:r>
            <a:r>
              <a:rPr lang="en-US" b="1" dirty="0">
                <a:solidFill>
                  <a:srgbClr val="C00000"/>
                </a:solidFill>
              </a:rPr>
              <a:t>F</a:t>
            </a:r>
            <a:r>
              <a:rPr lang="en-US" dirty="0" smtClean="0"/>
              <a:t>)  </a:t>
            </a:r>
            <a:r>
              <a:rPr lang="en-US" dirty="0"/>
              <a:t>with </a:t>
            </a:r>
            <a:r>
              <a:rPr lang="en-US" dirty="0" smtClean="0"/>
              <a:t>stride (</a:t>
            </a:r>
            <a:r>
              <a:rPr lang="en-US" b="1" dirty="0">
                <a:solidFill>
                  <a:srgbClr val="C00000"/>
                </a:solidFill>
              </a:rPr>
              <a:t>S</a:t>
            </a:r>
            <a:r>
              <a:rPr lang="en-US" dirty="0" smtClean="0"/>
              <a:t>)1 </a:t>
            </a:r>
            <a:r>
              <a:rPr lang="en-US" dirty="0"/>
              <a:t>and </a:t>
            </a:r>
            <a:r>
              <a:rPr lang="en-US" dirty="0" smtClean="0"/>
              <a:t>pad (</a:t>
            </a:r>
            <a:r>
              <a:rPr lang="en-US" b="1" dirty="0">
                <a:solidFill>
                  <a:srgbClr val="C00000"/>
                </a:solidFill>
              </a:rPr>
              <a:t>P</a:t>
            </a:r>
            <a:r>
              <a:rPr lang="en-US" dirty="0" smtClean="0"/>
              <a:t>) </a:t>
            </a:r>
            <a:r>
              <a:rPr lang="en-US" dirty="0"/>
              <a:t>0 we would get a 5x5 output. With stride 2 we would get a 3x3 output. </a:t>
            </a:r>
          </a:p>
        </p:txBody>
      </p:sp>
    </p:spTree>
    <p:extLst>
      <p:ext uri="{BB962C8B-B14F-4D97-AF65-F5344CB8AC3E}">
        <p14:creationId xmlns:p14="http://schemas.microsoft.com/office/powerpoint/2010/main" val="25639971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Spatial arrangement</a:t>
            </a:r>
          </a:p>
        </p:txBody>
      </p:sp>
      <p:sp>
        <p:nvSpPr>
          <p:cNvPr id="3" name="Rectangle 2"/>
          <p:cNvSpPr/>
          <p:nvPr/>
        </p:nvSpPr>
        <p:spPr>
          <a:xfrm>
            <a:off x="849085" y="1171192"/>
            <a:ext cx="7859485" cy="584775"/>
          </a:xfrm>
          <a:prstGeom prst="rect">
            <a:avLst/>
          </a:prstGeom>
        </p:spPr>
        <p:txBody>
          <a:bodyPr wrap="square">
            <a:spAutoFit/>
          </a:bodyPr>
          <a:lstStyle/>
          <a:p>
            <a:r>
              <a:rPr lang="en-US" sz="1600" dirty="0"/>
              <a:t>Three </a:t>
            </a:r>
            <a:r>
              <a:rPr lang="en-US" sz="1600" dirty="0" err="1"/>
              <a:t>hyperparameters</a:t>
            </a:r>
            <a:r>
              <a:rPr lang="en-US" sz="1600" dirty="0"/>
              <a:t> control the size of the output volume: the depth, stride and zero-padding. We discuss these next:</a:t>
            </a:r>
          </a:p>
        </p:txBody>
      </p:sp>
      <p:sp>
        <p:nvSpPr>
          <p:cNvPr id="4" name="Rectangle 3"/>
          <p:cNvSpPr/>
          <p:nvPr/>
        </p:nvSpPr>
        <p:spPr>
          <a:xfrm>
            <a:off x="685799" y="1934642"/>
            <a:ext cx="8022771" cy="3970318"/>
          </a:xfrm>
          <a:prstGeom prst="rect">
            <a:avLst/>
          </a:prstGeom>
        </p:spPr>
        <p:txBody>
          <a:bodyPr wrap="square">
            <a:spAutoFit/>
          </a:bodyPr>
          <a:lstStyle/>
          <a:p>
            <a:r>
              <a:rPr lang="en-US" sz="1600" dirty="0"/>
              <a:t>First, the </a:t>
            </a:r>
            <a:r>
              <a:rPr lang="en-US" sz="2000" b="1" dirty="0">
                <a:solidFill>
                  <a:srgbClr val="C00000"/>
                </a:solidFill>
              </a:rPr>
              <a:t>depth</a:t>
            </a:r>
            <a:r>
              <a:rPr lang="en-US" sz="1600" dirty="0"/>
              <a:t> of the output volume is a </a:t>
            </a:r>
            <a:r>
              <a:rPr lang="en-US" sz="1600" dirty="0" err="1"/>
              <a:t>hyperparameter</a:t>
            </a:r>
            <a:r>
              <a:rPr lang="en-US" sz="1600" dirty="0"/>
              <a:t>: it corresponds to the number of filters we would like to use, each learning to look for something different in the input. </a:t>
            </a:r>
            <a:endParaRPr lang="en-US" sz="1600" dirty="0" smtClean="0"/>
          </a:p>
          <a:p>
            <a:endParaRPr lang="en-US" sz="1600" dirty="0"/>
          </a:p>
          <a:p>
            <a:r>
              <a:rPr lang="en-US" sz="1600" dirty="0" smtClean="0"/>
              <a:t>Second</a:t>
            </a:r>
            <a:r>
              <a:rPr lang="en-US" sz="1600" dirty="0"/>
              <a:t>, we must specify the </a:t>
            </a:r>
            <a:r>
              <a:rPr lang="en-US" sz="2000" b="1" dirty="0">
                <a:solidFill>
                  <a:srgbClr val="C00000"/>
                </a:solidFill>
              </a:rPr>
              <a:t>stride</a:t>
            </a:r>
            <a:r>
              <a:rPr lang="en-US" sz="1600" dirty="0"/>
              <a:t> with which we slide the filter. When the stride is 1 then we move the filters one pixel at a time. When the stride is 2 </a:t>
            </a:r>
            <a:r>
              <a:rPr lang="en-US" sz="1600" dirty="0" smtClean="0"/>
              <a:t>then </a:t>
            </a:r>
            <a:r>
              <a:rPr lang="en-US" sz="1600" dirty="0"/>
              <a:t>the filters jump 2 pixels at a time as we slide them around. This will produce smaller output volumes spatially</a:t>
            </a:r>
            <a:r>
              <a:rPr lang="en-US" sz="1600" dirty="0" smtClean="0"/>
              <a:t>.</a:t>
            </a:r>
          </a:p>
          <a:p>
            <a:endParaRPr lang="en-US" sz="1600" dirty="0"/>
          </a:p>
          <a:p>
            <a:r>
              <a:rPr lang="en-US" sz="1600" dirty="0" smtClean="0"/>
              <a:t>Sometimes </a:t>
            </a:r>
            <a:r>
              <a:rPr lang="en-US" sz="1600" dirty="0"/>
              <a:t>it will be convenient to </a:t>
            </a:r>
            <a:r>
              <a:rPr lang="en-US" sz="2000" dirty="0">
                <a:solidFill>
                  <a:srgbClr val="C00000"/>
                </a:solidFill>
              </a:rPr>
              <a:t>pad</a:t>
            </a:r>
            <a:r>
              <a:rPr lang="en-US" sz="1600" dirty="0"/>
              <a:t> the input volume with zeros around the border. </a:t>
            </a:r>
            <a:endParaRPr lang="en-US" sz="1600" dirty="0" smtClean="0"/>
          </a:p>
          <a:p>
            <a:endParaRPr lang="en-US" sz="1600" dirty="0"/>
          </a:p>
          <a:p>
            <a:r>
              <a:rPr lang="en-US" sz="1600" dirty="0" smtClean="0"/>
              <a:t>The </a:t>
            </a:r>
            <a:r>
              <a:rPr lang="en-US" sz="1600" dirty="0"/>
              <a:t>size of this zero-padding is a </a:t>
            </a:r>
            <a:r>
              <a:rPr lang="en-US" sz="1600" dirty="0" err="1"/>
              <a:t>hyperparameter</a:t>
            </a:r>
            <a:r>
              <a:rPr lang="en-US" sz="1600" dirty="0"/>
              <a:t>. The nice feature of zero padding is that it will allow us to control the spatial size of the output volumes (most commonly as we’ll see soon we will use it to exactly preserve the spatial size of the input volume so the input and output width and height are the same).</a:t>
            </a:r>
          </a:p>
        </p:txBody>
      </p:sp>
    </p:spTree>
    <p:extLst>
      <p:ext uri="{BB962C8B-B14F-4D97-AF65-F5344CB8AC3E}">
        <p14:creationId xmlns:p14="http://schemas.microsoft.com/office/powerpoint/2010/main" val="40158413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Real-world </a:t>
            </a:r>
            <a:r>
              <a:rPr lang="en-US" sz="2800" dirty="0" smtClean="0"/>
              <a:t>example</a:t>
            </a:r>
            <a:endParaRPr lang="en-US" sz="2800" dirty="0"/>
          </a:p>
        </p:txBody>
      </p:sp>
      <p:sp>
        <p:nvSpPr>
          <p:cNvPr id="3" name="Rectangle 2"/>
          <p:cNvSpPr/>
          <p:nvPr/>
        </p:nvSpPr>
        <p:spPr>
          <a:xfrm>
            <a:off x="794656" y="1270176"/>
            <a:ext cx="7826829" cy="4770537"/>
          </a:xfrm>
          <a:prstGeom prst="rect">
            <a:avLst/>
          </a:prstGeom>
        </p:spPr>
        <p:txBody>
          <a:bodyPr wrap="square">
            <a:spAutoFit/>
          </a:bodyPr>
          <a:lstStyle/>
          <a:p>
            <a:pPr algn="just"/>
            <a:r>
              <a:rPr lang="en-US" sz="1600" dirty="0"/>
              <a:t>The </a:t>
            </a:r>
            <a:r>
              <a:rPr lang="en-US" sz="1600" dirty="0" err="1"/>
              <a:t>Krizhevsky</a:t>
            </a:r>
            <a:r>
              <a:rPr lang="en-US" sz="1600" dirty="0"/>
              <a:t> et al. architecture that won the </a:t>
            </a:r>
            <a:r>
              <a:rPr lang="en-US" sz="1600" dirty="0" err="1"/>
              <a:t>ImageNet</a:t>
            </a:r>
            <a:r>
              <a:rPr lang="en-US" sz="1600" dirty="0"/>
              <a:t> challenge in 2012 accepted images of size [227x227x3]. </a:t>
            </a:r>
            <a:endParaRPr lang="en-US" sz="1600" dirty="0" smtClean="0"/>
          </a:p>
          <a:p>
            <a:pPr algn="just"/>
            <a:endParaRPr lang="en-US" sz="1600" dirty="0"/>
          </a:p>
          <a:p>
            <a:pPr algn="just"/>
            <a:r>
              <a:rPr lang="en-US" sz="1600" dirty="0" smtClean="0"/>
              <a:t>On </a:t>
            </a:r>
            <a:r>
              <a:rPr lang="en-US" sz="1600" dirty="0"/>
              <a:t>the first Convolutional Layer, it used neurons with receptive field size </a:t>
            </a:r>
            <a:r>
              <a:rPr lang="en-US" sz="1600" dirty="0" smtClean="0"/>
              <a:t>F=11, </a:t>
            </a:r>
            <a:r>
              <a:rPr lang="en-US" sz="1600" dirty="0"/>
              <a:t>stride </a:t>
            </a:r>
            <a:r>
              <a:rPr lang="en-US" sz="1600" dirty="0" smtClean="0"/>
              <a:t>S=4 and </a:t>
            </a:r>
            <a:r>
              <a:rPr lang="en-US" sz="1600" dirty="0"/>
              <a:t>no zero padding </a:t>
            </a:r>
            <a:r>
              <a:rPr lang="en-US" sz="1600" dirty="0" smtClean="0"/>
              <a:t>P=0. </a:t>
            </a:r>
          </a:p>
          <a:p>
            <a:pPr algn="just"/>
            <a:endParaRPr lang="en-US" sz="1600" dirty="0"/>
          </a:p>
          <a:p>
            <a:pPr algn="just"/>
            <a:r>
              <a:rPr lang="en-US" sz="1600" dirty="0" smtClean="0"/>
              <a:t>Since </a:t>
            </a:r>
            <a:r>
              <a:rPr lang="en-US" sz="1600" dirty="0"/>
              <a:t>(227 - 11)/4 + 1 = 55, and since the </a:t>
            </a:r>
            <a:r>
              <a:rPr lang="en-US" sz="1600" dirty="0" err="1"/>
              <a:t>Conv</a:t>
            </a:r>
            <a:r>
              <a:rPr lang="en-US" sz="1600" dirty="0"/>
              <a:t> layer had a depth of </a:t>
            </a:r>
            <a:r>
              <a:rPr lang="en-US" sz="1600" dirty="0" smtClean="0"/>
              <a:t>K=96 (No of  filters), </a:t>
            </a:r>
            <a:r>
              <a:rPr lang="en-US" sz="1600" dirty="0"/>
              <a:t>the </a:t>
            </a:r>
            <a:r>
              <a:rPr lang="en-US" sz="1600" dirty="0" err="1"/>
              <a:t>Conv</a:t>
            </a:r>
            <a:r>
              <a:rPr lang="en-US" sz="1600" dirty="0"/>
              <a:t> layer output volume had size [55x55x96]. </a:t>
            </a:r>
            <a:endParaRPr lang="en-US" sz="1600" dirty="0" smtClean="0"/>
          </a:p>
          <a:p>
            <a:pPr algn="just"/>
            <a:endParaRPr lang="en-US" sz="1600" dirty="0"/>
          </a:p>
          <a:p>
            <a:pPr algn="just"/>
            <a:r>
              <a:rPr lang="en-US" sz="1600" dirty="0" smtClean="0"/>
              <a:t>Each </a:t>
            </a:r>
            <a:r>
              <a:rPr lang="en-US" sz="1600" dirty="0"/>
              <a:t>of the 55*55*96 neurons in this volume was connected to a region of size [11x11x3] in the input volume. </a:t>
            </a:r>
            <a:endParaRPr lang="en-US" sz="1600" dirty="0" smtClean="0"/>
          </a:p>
          <a:p>
            <a:pPr algn="just"/>
            <a:endParaRPr lang="en-US" sz="1600" dirty="0"/>
          </a:p>
          <a:p>
            <a:pPr algn="just"/>
            <a:r>
              <a:rPr lang="en-US" sz="1600" dirty="0" smtClean="0"/>
              <a:t>Moreover</a:t>
            </a:r>
            <a:r>
              <a:rPr lang="en-US" sz="1600" dirty="0"/>
              <a:t>, all 96 neurons in each depth column are connected to the same [11x11x3] region of the input, but of course with different weights. As a fun aside, if you read the actual paper it claims that the input images were 224x224, which is surely incorrect because (224 - 11)/4 + 1 is quite clearly not an integer. This has confused many people in the history of </a:t>
            </a:r>
            <a:r>
              <a:rPr lang="en-US" sz="1600" dirty="0" err="1"/>
              <a:t>ConvNets</a:t>
            </a:r>
            <a:r>
              <a:rPr lang="en-US" sz="1600" dirty="0"/>
              <a:t> and little is known about what happened. My own best guess is that Alex used zero-padding of 3 extra pixels that he does not mention in the paper.</a:t>
            </a:r>
          </a:p>
        </p:txBody>
      </p:sp>
    </p:spTree>
    <p:extLst>
      <p:ext uri="{BB962C8B-B14F-4D97-AF65-F5344CB8AC3E}">
        <p14:creationId xmlns:p14="http://schemas.microsoft.com/office/powerpoint/2010/main" val="5826499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a:t>
            </a:r>
            <a:r>
              <a:rPr lang="en-US" sz="2800" dirty="0" smtClean="0"/>
              <a:t>Sharing</a:t>
            </a:r>
            <a:endParaRPr lang="en-US" sz="2800" dirty="0"/>
          </a:p>
        </p:txBody>
      </p:sp>
      <p:sp>
        <p:nvSpPr>
          <p:cNvPr id="3" name="Rectangle 2"/>
          <p:cNvSpPr/>
          <p:nvPr/>
        </p:nvSpPr>
        <p:spPr>
          <a:xfrm>
            <a:off x="609598" y="1113426"/>
            <a:ext cx="8186057" cy="3416320"/>
          </a:xfrm>
          <a:prstGeom prst="rect">
            <a:avLst/>
          </a:prstGeom>
        </p:spPr>
        <p:txBody>
          <a:bodyPr wrap="square">
            <a:spAutoFit/>
          </a:bodyPr>
          <a:lstStyle/>
          <a:p>
            <a:pPr>
              <a:lnSpc>
                <a:spcPct val="150000"/>
              </a:lnSpc>
            </a:pPr>
            <a:r>
              <a:rPr lang="en-US" sz="1600" dirty="0" smtClean="0"/>
              <a:t>Parameter </a:t>
            </a:r>
            <a:r>
              <a:rPr lang="en-US" sz="1600" dirty="0"/>
              <a:t>sharing scheme is used in Convolutional Layers to control the number of parameters. </a:t>
            </a:r>
            <a:endParaRPr lang="en-US" sz="1600" dirty="0" smtClean="0"/>
          </a:p>
          <a:p>
            <a:pPr>
              <a:lnSpc>
                <a:spcPct val="150000"/>
              </a:lnSpc>
            </a:pPr>
            <a:endParaRPr lang="en-US" sz="1600" dirty="0"/>
          </a:p>
          <a:p>
            <a:pPr>
              <a:lnSpc>
                <a:spcPct val="150000"/>
              </a:lnSpc>
            </a:pPr>
            <a:r>
              <a:rPr lang="en-US" sz="1600" dirty="0" smtClean="0"/>
              <a:t>Using </a:t>
            </a:r>
            <a:r>
              <a:rPr lang="en-US" sz="1600" dirty="0"/>
              <a:t>the real-world example above, we see that there are 55*55*96 = 290,400 neurons in the first </a:t>
            </a:r>
            <a:r>
              <a:rPr lang="en-US" sz="1600" dirty="0" err="1"/>
              <a:t>Conv</a:t>
            </a:r>
            <a:r>
              <a:rPr lang="en-US" sz="1600" dirty="0"/>
              <a:t> Layer, </a:t>
            </a:r>
            <a:r>
              <a:rPr lang="en-US" sz="1600" dirty="0" smtClean="0"/>
              <a:t>and  each </a:t>
            </a:r>
            <a:r>
              <a:rPr lang="en-US" sz="1600" dirty="0"/>
              <a:t>has 11*11*3 = 363 weights and 1 bias. </a:t>
            </a:r>
            <a:endParaRPr lang="en-US" sz="1600" dirty="0" smtClean="0"/>
          </a:p>
          <a:p>
            <a:pPr>
              <a:lnSpc>
                <a:spcPct val="150000"/>
              </a:lnSpc>
            </a:pPr>
            <a:endParaRPr lang="en-US" sz="1600" dirty="0"/>
          </a:p>
          <a:p>
            <a:pPr>
              <a:lnSpc>
                <a:spcPct val="150000"/>
              </a:lnSpc>
            </a:pPr>
            <a:r>
              <a:rPr lang="en-US" sz="1600" dirty="0" smtClean="0"/>
              <a:t>Together</a:t>
            </a:r>
            <a:r>
              <a:rPr lang="en-US" sz="1600" dirty="0"/>
              <a:t>, this adds up to 290400 * 364 = 105,705,600 parameters on the first layer of the </a:t>
            </a:r>
            <a:r>
              <a:rPr lang="en-US" sz="1600" dirty="0" err="1"/>
              <a:t>ConvNet</a:t>
            </a:r>
            <a:r>
              <a:rPr lang="en-US" sz="1600" dirty="0"/>
              <a:t> alone. Clearly, this number is very high.</a:t>
            </a:r>
          </a:p>
          <a:p>
            <a:pPr>
              <a:lnSpc>
                <a:spcPct val="150000"/>
              </a:lnSpc>
            </a:pPr>
            <a:endParaRPr lang="en-US" sz="1600" dirty="0"/>
          </a:p>
        </p:txBody>
      </p:sp>
      <p:sp>
        <p:nvSpPr>
          <p:cNvPr id="4" name="Rectangle 3"/>
          <p:cNvSpPr/>
          <p:nvPr/>
        </p:nvSpPr>
        <p:spPr>
          <a:xfrm>
            <a:off x="609598" y="4529746"/>
            <a:ext cx="8186057" cy="1569660"/>
          </a:xfrm>
          <a:prstGeom prst="rect">
            <a:avLst/>
          </a:prstGeom>
        </p:spPr>
        <p:txBody>
          <a:bodyPr wrap="square">
            <a:spAutoFit/>
          </a:bodyPr>
          <a:lstStyle/>
          <a:p>
            <a:pPr>
              <a:lnSpc>
                <a:spcPct val="150000"/>
              </a:lnSpc>
            </a:pPr>
            <a:r>
              <a:rPr lang="en-US" sz="1600" dirty="0" smtClean="0"/>
              <a:t>That </a:t>
            </a:r>
            <a:r>
              <a:rPr lang="en-US" sz="1600" dirty="0"/>
              <a:t>if one feature is useful to compute at some spatial position (</a:t>
            </a:r>
            <a:r>
              <a:rPr lang="en-US" sz="1600" dirty="0" err="1"/>
              <a:t>x,y</a:t>
            </a:r>
            <a:r>
              <a:rPr lang="en-US" sz="1600" dirty="0"/>
              <a:t>), then it should also be useful to compute at a different position (x2,y2). In other words, denoting a single 2-dimensional slice of depth as a depth slice (e.g. a volume of size [55x55x96] has 96 depth slices, each of size [55x55</a:t>
            </a:r>
            <a:r>
              <a:rPr lang="en-US" sz="1600" dirty="0" smtClean="0"/>
              <a:t>]).</a:t>
            </a:r>
          </a:p>
        </p:txBody>
      </p:sp>
    </p:spTree>
    <p:extLst>
      <p:ext uri="{BB962C8B-B14F-4D97-AF65-F5344CB8AC3E}">
        <p14:creationId xmlns:p14="http://schemas.microsoft.com/office/powerpoint/2010/main" val="2909981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Parameter Sharing</a:t>
            </a:r>
          </a:p>
        </p:txBody>
      </p:sp>
      <p:sp>
        <p:nvSpPr>
          <p:cNvPr id="3" name="Rectangle 2"/>
          <p:cNvSpPr/>
          <p:nvPr/>
        </p:nvSpPr>
        <p:spPr>
          <a:xfrm>
            <a:off x="653142" y="3651292"/>
            <a:ext cx="8153400" cy="1569660"/>
          </a:xfrm>
          <a:prstGeom prst="rect">
            <a:avLst/>
          </a:prstGeom>
        </p:spPr>
        <p:txBody>
          <a:bodyPr wrap="square">
            <a:spAutoFit/>
          </a:bodyPr>
          <a:lstStyle/>
          <a:p>
            <a:pPr algn="just">
              <a:lnSpc>
                <a:spcPct val="120000"/>
              </a:lnSpc>
            </a:pPr>
            <a:r>
              <a:rPr lang="en-US" sz="1600" dirty="0">
                <a:solidFill>
                  <a:srgbClr val="000000"/>
                </a:solidFill>
              </a:rPr>
              <a:t>Notice that if all neurons in a single depth slice are using the same weight vector, then the forward pass of the CONV layer can in each depth slice be computed as a </a:t>
            </a:r>
            <a:r>
              <a:rPr lang="en-US" sz="1600" b="1" dirty="0">
                <a:solidFill>
                  <a:srgbClr val="000000"/>
                </a:solidFill>
              </a:rPr>
              <a:t>convolution</a:t>
            </a:r>
            <a:r>
              <a:rPr lang="en-US" sz="1600" dirty="0">
                <a:solidFill>
                  <a:srgbClr val="000000"/>
                </a:solidFill>
              </a:rPr>
              <a:t> of the neuron’s weights with the input volume (Hence the name: Convolutional Layer). This is why it is common to refer to the sets of weights as a </a:t>
            </a:r>
            <a:r>
              <a:rPr lang="en-US" sz="1600" b="1" dirty="0">
                <a:solidFill>
                  <a:srgbClr val="000000"/>
                </a:solidFill>
              </a:rPr>
              <a:t>filter</a:t>
            </a:r>
            <a:r>
              <a:rPr lang="en-US" sz="1600" dirty="0">
                <a:solidFill>
                  <a:srgbClr val="000000"/>
                </a:solidFill>
              </a:rPr>
              <a:t> (or a </a:t>
            </a:r>
            <a:r>
              <a:rPr lang="en-US" sz="1600" b="1" dirty="0">
                <a:solidFill>
                  <a:srgbClr val="000000"/>
                </a:solidFill>
              </a:rPr>
              <a:t>kernel</a:t>
            </a:r>
            <a:r>
              <a:rPr lang="en-US" sz="1600" dirty="0">
                <a:solidFill>
                  <a:srgbClr val="000000"/>
                </a:solidFill>
              </a:rPr>
              <a:t>), that is convolved with the input.</a:t>
            </a:r>
            <a:endParaRPr lang="en-US" sz="1600" dirty="0"/>
          </a:p>
        </p:txBody>
      </p:sp>
      <p:sp>
        <p:nvSpPr>
          <p:cNvPr id="4" name="Rectangle 3"/>
          <p:cNvSpPr/>
          <p:nvPr/>
        </p:nvSpPr>
        <p:spPr>
          <a:xfrm>
            <a:off x="653141" y="1268535"/>
            <a:ext cx="8153401" cy="2160591"/>
          </a:xfrm>
          <a:prstGeom prst="rect">
            <a:avLst/>
          </a:prstGeom>
        </p:spPr>
        <p:txBody>
          <a:bodyPr wrap="square">
            <a:spAutoFit/>
          </a:bodyPr>
          <a:lstStyle/>
          <a:p>
            <a:pPr algn="just">
              <a:lnSpc>
                <a:spcPct val="120000"/>
              </a:lnSpc>
            </a:pPr>
            <a:r>
              <a:rPr lang="en-US" sz="1600" dirty="0"/>
              <a:t>With this parameter sharing scheme, the first </a:t>
            </a:r>
            <a:r>
              <a:rPr lang="en-US" sz="1600" dirty="0" err="1"/>
              <a:t>Conv</a:t>
            </a:r>
            <a:r>
              <a:rPr lang="en-US" sz="1600" dirty="0"/>
              <a:t> Layer in our example would now have only 96 unique set of weights (one for each depth slice), for a total of 96*11*11*3 = 34,848 unique weights, or 34,944 parameters (+96 biases). Alternatively, all 55*55 neurons in each depth slice will now be using the same parameters. In practice during backpropagation, every neuron in the volume will compute the gradient for its weights, but these gradients will be added up across each depth slice and only update a single set of weights per slice.</a:t>
            </a:r>
          </a:p>
        </p:txBody>
      </p:sp>
    </p:spTree>
    <p:extLst>
      <p:ext uri="{BB962C8B-B14F-4D97-AF65-F5344CB8AC3E}">
        <p14:creationId xmlns:p14="http://schemas.microsoft.com/office/powerpoint/2010/main" val="3656924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Nearest Neighbor Approach</a:t>
            </a:r>
          </a:p>
        </p:txBody>
      </p:sp>
      <p:sp>
        <p:nvSpPr>
          <p:cNvPr id="3" name="Rectangle 2"/>
          <p:cNvSpPr/>
          <p:nvPr/>
        </p:nvSpPr>
        <p:spPr>
          <a:xfrm>
            <a:off x="819150" y="1316415"/>
            <a:ext cx="7772400" cy="1569660"/>
          </a:xfrm>
          <a:prstGeom prst="rect">
            <a:avLst/>
          </a:prstGeom>
        </p:spPr>
        <p:txBody>
          <a:bodyPr wrap="square">
            <a:spAutoFit/>
          </a:bodyPr>
          <a:lstStyle/>
          <a:p>
            <a:pPr algn="just"/>
            <a:r>
              <a:rPr lang="en-US" sz="1600" dirty="0" smtClean="0">
                <a:solidFill>
                  <a:srgbClr val="000000"/>
                </a:solidFill>
                <a:latin typeface="Roboto"/>
              </a:rPr>
              <a:t>Nearest Neighbor Classifier achieves</a:t>
            </a:r>
            <a:r>
              <a:rPr lang="en-US" sz="1600" dirty="0">
                <a:solidFill>
                  <a:srgbClr val="000000"/>
                </a:solidFill>
                <a:latin typeface="Roboto"/>
              </a:rPr>
              <a:t> </a:t>
            </a:r>
            <a:r>
              <a:rPr lang="en-US" sz="1600" b="1" dirty="0">
                <a:solidFill>
                  <a:srgbClr val="000000"/>
                </a:solidFill>
                <a:latin typeface="Roboto"/>
              </a:rPr>
              <a:t>38.6%</a:t>
            </a:r>
            <a:r>
              <a:rPr lang="en-US" sz="1600" dirty="0">
                <a:solidFill>
                  <a:srgbClr val="000000"/>
                </a:solidFill>
                <a:latin typeface="Roboto"/>
              </a:rPr>
              <a:t> on CIFAR-10. </a:t>
            </a:r>
            <a:endParaRPr lang="en-US" sz="1600" dirty="0" smtClean="0">
              <a:solidFill>
                <a:srgbClr val="000000"/>
              </a:solidFill>
              <a:latin typeface="Roboto"/>
            </a:endParaRPr>
          </a:p>
          <a:p>
            <a:pPr algn="just"/>
            <a:endParaRPr lang="en-US" sz="1600" dirty="0">
              <a:solidFill>
                <a:srgbClr val="000000"/>
              </a:solidFill>
              <a:latin typeface="Roboto"/>
            </a:endParaRPr>
          </a:p>
          <a:p>
            <a:pPr algn="just"/>
            <a:r>
              <a:rPr lang="en-US" sz="1600" dirty="0" smtClean="0">
                <a:solidFill>
                  <a:srgbClr val="000000"/>
                </a:solidFill>
                <a:latin typeface="Roboto"/>
              </a:rPr>
              <a:t>That’s </a:t>
            </a:r>
            <a:r>
              <a:rPr lang="en-US" sz="1600" dirty="0">
                <a:solidFill>
                  <a:srgbClr val="000000"/>
                </a:solidFill>
                <a:latin typeface="Roboto"/>
              </a:rPr>
              <a:t>more impressive than guessing at random (which would give 10% accuracy since there are 10 classes), but nowhere near human performance (which is </a:t>
            </a:r>
            <a:r>
              <a:rPr lang="en-US" sz="1600" dirty="0">
                <a:solidFill>
                  <a:srgbClr val="205CAA"/>
                </a:solidFill>
                <a:latin typeface="Roboto"/>
                <a:hlinkClick r:id="rId2"/>
              </a:rPr>
              <a:t>estimated at about 94%</a:t>
            </a:r>
            <a:r>
              <a:rPr lang="en-US" sz="1600" dirty="0">
                <a:solidFill>
                  <a:srgbClr val="000000"/>
                </a:solidFill>
                <a:latin typeface="Roboto"/>
              </a:rPr>
              <a:t>) or near state-of-the-art Convolutional Neural Networks that achieve about 95%, matching human </a:t>
            </a:r>
            <a:r>
              <a:rPr lang="en-US" sz="1600" dirty="0" smtClean="0">
                <a:solidFill>
                  <a:srgbClr val="000000"/>
                </a:solidFill>
                <a:latin typeface="Roboto"/>
              </a:rPr>
              <a:t>accuracy.</a:t>
            </a:r>
            <a:endParaRPr lang="en-US" sz="1600" dirty="0"/>
          </a:p>
        </p:txBody>
      </p:sp>
      <p:sp>
        <p:nvSpPr>
          <p:cNvPr id="5" name="Rectangle 4"/>
          <p:cNvSpPr/>
          <p:nvPr/>
        </p:nvSpPr>
        <p:spPr>
          <a:xfrm>
            <a:off x="885825" y="3025855"/>
            <a:ext cx="7705725" cy="1077218"/>
          </a:xfrm>
          <a:prstGeom prst="rect">
            <a:avLst/>
          </a:prstGeom>
        </p:spPr>
        <p:txBody>
          <a:bodyPr wrap="square">
            <a:spAutoFit/>
          </a:bodyPr>
          <a:lstStyle/>
          <a:p>
            <a:pPr algn="just"/>
            <a:r>
              <a:rPr lang="en-US" sz="1600" dirty="0"/>
              <a:t>The choice of distance. There are many other ways of computing distances between vectors. Another common choice could be to instead use the L2 distance, which has the geometric interpretation of computing the </a:t>
            </a:r>
            <a:r>
              <a:rPr lang="en-US" sz="1600" dirty="0" err="1"/>
              <a:t>euclidean</a:t>
            </a:r>
            <a:r>
              <a:rPr lang="en-US" sz="1600" dirty="0"/>
              <a:t> distance between two vectors. The distance takes the form</a:t>
            </a:r>
            <a:r>
              <a:rPr lang="en-US" sz="1600" dirty="0" smtClean="0"/>
              <a:t>:</a:t>
            </a:r>
            <a:endParaRPr lang="en-US" sz="16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337" y="4395786"/>
            <a:ext cx="2200025" cy="623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057275" y="5019673"/>
            <a:ext cx="7534275" cy="584775"/>
          </a:xfrm>
          <a:prstGeom prst="rect">
            <a:avLst/>
          </a:prstGeom>
        </p:spPr>
        <p:txBody>
          <a:bodyPr wrap="square">
            <a:spAutoFit/>
          </a:bodyPr>
          <a:lstStyle/>
          <a:p>
            <a:r>
              <a:rPr lang="en-US" sz="1600" dirty="0">
                <a:solidFill>
                  <a:srgbClr val="000000"/>
                </a:solidFill>
                <a:latin typeface="Roboto"/>
              </a:rPr>
              <a:t>If you ran the Nearest Neighbor classifier on CIFAR-10 with this distance, you would obtain </a:t>
            </a:r>
            <a:r>
              <a:rPr lang="en-US" sz="1600" b="1" dirty="0">
                <a:solidFill>
                  <a:srgbClr val="000000"/>
                </a:solidFill>
                <a:latin typeface="Roboto"/>
              </a:rPr>
              <a:t>35.4%</a:t>
            </a:r>
            <a:r>
              <a:rPr lang="en-US" sz="1600" dirty="0">
                <a:solidFill>
                  <a:srgbClr val="000000"/>
                </a:solidFill>
                <a:latin typeface="Roboto"/>
              </a:rPr>
              <a:t> accuracy (slightly lower than our L1 distance result).</a:t>
            </a:r>
            <a:endParaRPr lang="en-US" sz="1600" dirty="0"/>
          </a:p>
        </p:txBody>
      </p:sp>
    </p:spTree>
    <p:extLst>
      <p:ext uri="{BB962C8B-B14F-4D97-AF65-F5344CB8AC3E}">
        <p14:creationId xmlns:p14="http://schemas.microsoft.com/office/powerpoint/2010/main" val="1090272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436" y="-76200"/>
            <a:ext cx="7921625" cy="1098550"/>
          </a:xfrm>
        </p:spPr>
        <p:txBody>
          <a:bodyPr/>
          <a:lstStyle/>
          <a:p>
            <a:r>
              <a:rPr lang="en-IN" sz="2800" dirty="0" smtClean="0"/>
              <a:t>CNN Architecture</a:t>
            </a:r>
            <a:endParaRPr lang="en-IN" sz="2800" dirty="0"/>
          </a:p>
        </p:txBody>
      </p:sp>
      <p:sp>
        <p:nvSpPr>
          <p:cNvPr id="4" name="Slide Number Placeholder 3"/>
          <p:cNvSpPr>
            <a:spLocks noGrp="1"/>
          </p:cNvSpPr>
          <p:nvPr>
            <p:ph type="sldNum" sz="quarter" idx="10"/>
          </p:nvPr>
        </p:nvSpPr>
        <p:spPr/>
        <p:txBody>
          <a:bodyPr/>
          <a:lstStyle/>
          <a:p>
            <a:pPr>
              <a:defRPr/>
            </a:pPr>
            <a:fld id="{2988EDFA-DFC0-43E9-A6DA-9F56E3B1C649}" type="slidenum">
              <a:rPr lang="en-AU" smtClean="0">
                <a:solidFill>
                  <a:srgbClr val="665546"/>
                </a:solidFill>
              </a:rPr>
              <a:pPr>
                <a:defRPr/>
              </a:pPr>
              <a:t>90</a:t>
            </a:fld>
            <a:endParaRPr lang="en-AU" dirty="0">
              <a:solidFill>
                <a:srgbClr val="665546"/>
              </a:solidFill>
            </a:endParaRPr>
          </a:p>
        </p:txBody>
      </p:sp>
      <p:sp>
        <p:nvSpPr>
          <p:cNvPr id="5" name="Footer Placeholder 4"/>
          <p:cNvSpPr>
            <a:spLocks noGrp="1"/>
          </p:cNvSpPr>
          <p:nvPr>
            <p:ph type="ftr" sz="quarter" idx="3"/>
          </p:nvPr>
        </p:nvSpPr>
        <p:spPr/>
        <p:txBody>
          <a:bodyPr/>
          <a:lstStyle/>
          <a:p>
            <a:pPr>
              <a:defRPr/>
            </a:pPr>
            <a:r>
              <a:rPr lang="en-GB" smtClean="0">
                <a:solidFill>
                  <a:srgbClr val="665546"/>
                </a:solidFill>
              </a:rPr>
              <a:t>Commercial in Confidence - Contains Rio Tinto Business Secrets </a:t>
            </a:r>
            <a:endParaRPr lang="en-GB" dirty="0">
              <a:solidFill>
                <a:srgbClr val="665546"/>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7" y="2013552"/>
            <a:ext cx="8253570" cy="37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6050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94" y="119742"/>
            <a:ext cx="7921625" cy="587829"/>
          </a:xfrm>
        </p:spPr>
        <p:txBody>
          <a:bodyPr/>
          <a:lstStyle/>
          <a:p>
            <a:r>
              <a:rPr lang="en-US" dirty="0" smtClean="0"/>
              <a:t>Convolution filter</a:t>
            </a:r>
            <a:endParaRPr lang="en-US"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543" y="1405617"/>
            <a:ext cx="2710543" cy="191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592" y="1112487"/>
            <a:ext cx="3657600" cy="276999"/>
          </a:xfrm>
          <a:prstGeom prst="rect">
            <a:avLst/>
          </a:prstGeom>
        </p:spPr>
        <p:txBody>
          <a:bodyPr wrap="square">
            <a:spAutoFit/>
          </a:bodyPr>
          <a:lstStyle/>
          <a:p>
            <a:r>
              <a:rPr lang="en-US" sz="1200" dirty="0"/>
              <a:t>An example small grayscale image (10x10</a:t>
            </a:r>
            <a:r>
              <a:rPr lang="en-US" sz="1200" dirty="0" smtClean="0"/>
              <a:t>)</a:t>
            </a:r>
            <a:endParaRPr lang="en-US" sz="1200" dirty="0"/>
          </a:p>
        </p:txBody>
      </p:sp>
      <p:sp>
        <p:nvSpPr>
          <p:cNvPr id="5" name="Rectangle 4"/>
          <p:cNvSpPr/>
          <p:nvPr/>
        </p:nvSpPr>
        <p:spPr>
          <a:xfrm>
            <a:off x="473520" y="3292514"/>
            <a:ext cx="3929743" cy="276999"/>
          </a:xfrm>
          <a:prstGeom prst="rect">
            <a:avLst/>
          </a:prstGeom>
        </p:spPr>
        <p:txBody>
          <a:bodyPr wrap="square">
            <a:spAutoFit/>
          </a:bodyPr>
          <a:lstStyle/>
          <a:p>
            <a:r>
              <a:rPr lang="en-US" sz="1200" dirty="0"/>
              <a:t>An example convolution filter for line </a:t>
            </a:r>
            <a:r>
              <a:rPr lang="en-US" sz="1200" dirty="0" smtClean="0"/>
              <a:t>detection</a:t>
            </a:r>
            <a:endParaRPr lang="en-US" sz="1200" dirty="0"/>
          </a:p>
        </p:txBody>
      </p:sp>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7157" y="3572391"/>
            <a:ext cx="1023249" cy="982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163287" y="4620564"/>
            <a:ext cx="4158335" cy="646331"/>
          </a:xfrm>
          <a:prstGeom prst="rect">
            <a:avLst/>
          </a:prstGeom>
        </p:spPr>
        <p:txBody>
          <a:bodyPr wrap="square">
            <a:spAutoFit/>
          </a:bodyPr>
          <a:lstStyle/>
          <a:p>
            <a:pPr algn="just"/>
            <a:r>
              <a:rPr lang="en-US" sz="1200" dirty="0"/>
              <a:t>The row=2, column=2 pixel and its neighborhood from the image above: The row=2, column=2 pixel and its neighborhood from the image above:</a:t>
            </a:r>
          </a:p>
        </p:txBody>
      </p:sp>
      <p:pic>
        <p:nvPicPr>
          <p:cNvPr id="471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4629" y="5312969"/>
            <a:ext cx="1032771" cy="881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814602" y="1136989"/>
            <a:ext cx="4068141" cy="646331"/>
          </a:xfrm>
          <a:prstGeom prst="rect">
            <a:avLst/>
          </a:prstGeom>
        </p:spPr>
        <p:txBody>
          <a:bodyPr wrap="square">
            <a:spAutoFit/>
          </a:bodyPr>
          <a:lstStyle/>
          <a:p>
            <a:pPr algn="just"/>
            <a:r>
              <a:rPr lang="en-US" sz="1200" dirty="0"/>
              <a:t>To apply the convolution filter multiply the filter values with the image data block. </a:t>
            </a:r>
            <a:r>
              <a:rPr lang="en-US" sz="1200" dirty="0" smtClean="0"/>
              <a:t>Work </a:t>
            </a:r>
            <a:r>
              <a:rPr lang="en-US" sz="1200" dirty="0"/>
              <a:t>with each pixel and its 3x3 neighborhood:</a:t>
            </a:r>
          </a:p>
        </p:txBody>
      </p:sp>
      <p:pic>
        <p:nvPicPr>
          <p:cNvPr id="471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9362" y="1653040"/>
            <a:ext cx="1514852" cy="76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680857" y="2494158"/>
            <a:ext cx="4463143" cy="1200329"/>
          </a:xfrm>
          <a:prstGeom prst="rect">
            <a:avLst/>
          </a:prstGeom>
        </p:spPr>
        <p:txBody>
          <a:bodyPr wrap="square">
            <a:spAutoFit/>
          </a:bodyPr>
          <a:lstStyle/>
          <a:p>
            <a:r>
              <a:rPr lang="en-US" sz="1200" dirty="0"/>
              <a:t>Then sum all the values:</a:t>
            </a:r>
            <a:br>
              <a:rPr lang="en-US" sz="1200" dirty="0"/>
            </a:br>
            <a:r>
              <a:rPr lang="en-US" sz="1200" dirty="0"/>
              <a:t>(-34)+(-22)+(-77</a:t>
            </a:r>
            <a:r>
              <a:rPr lang="en-US" sz="1200" dirty="0" smtClean="0"/>
              <a:t>)+ (-</a:t>
            </a:r>
            <a:r>
              <a:rPr lang="en-US" sz="1200" dirty="0"/>
              <a:t>50)+(1200)+(-77</a:t>
            </a:r>
            <a:r>
              <a:rPr lang="en-US" sz="1200" dirty="0" smtClean="0"/>
              <a:t>)+ (-</a:t>
            </a:r>
            <a:r>
              <a:rPr lang="en-US" sz="1200" dirty="0"/>
              <a:t>93)+(0)+(-77</a:t>
            </a:r>
            <a:r>
              <a:rPr lang="en-US" sz="1200" dirty="0" smtClean="0"/>
              <a:t>) =</a:t>
            </a:r>
            <a:r>
              <a:rPr lang="en-US" sz="1200" dirty="0"/>
              <a:t> 770</a:t>
            </a:r>
          </a:p>
          <a:p>
            <a:r>
              <a:rPr lang="en-US" sz="1200" dirty="0"/>
              <a:t>Divide by the </a:t>
            </a:r>
            <a:r>
              <a:rPr lang="en-US" sz="1200" dirty="0" smtClean="0"/>
              <a:t>divisor.</a:t>
            </a:r>
            <a:r>
              <a:rPr lang="en-US" sz="1200" dirty="0"/>
              <a:t/>
            </a:r>
            <a:br>
              <a:rPr lang="en-US" sz="1200" dirty="0"/>
            </a:br>
            <a:r>
              <a:rPr lang="en-US" sz="1200" dirty="0"/>
              <a:t>(770/divisor)+bias=770 (in this example </a:t>
            </a:r>
            <a:r>
              <a:rPr lang="en-US" sz="1200" dirty="0" smtClean="0"/>
              <a:t>divisor=1) </a:t>
            </a:r>
          </a:p>
          <a:p>
            <a:r>
              <a:rPr lang="en-US" sz="1200" dirty="0" smtClean="0"/>
              <a:t>If </a:t>
            </a:r>
            <a:r>
              <a:rPr lang="en-US" sz="1200" dirty="0"/>
              <a:t>the new pixel value is &gt; 255 set it to 255</a:t>
            </a:r>
            <a:br>
              <a:rPr lang="en-US" sz="1200" dirty="0"/>
            </a:br>
            <a:r>
              <a:rPr lang="en-US" sz="1200" dirty="0"/>
              <a:t>If the new pixel value is &lt; 0 set it to 0</a:t>
            </a:r>
          </a:p>
        </p:txBody>
      </p:sp>
      <p:pic>
        <p:nvPicPr>
          <p:cNvPr id="471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5143" y="3698849"/>
            <a:ext cx="891645" cy="772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626355" y="4468160"/>
            <a:ext cx="4191001" cy="461665"/>
          </a:xfrm>
          <a:prstGeom prst="rect">
            <a:avLst/>
          </a:prstGeom>
        </p:spPr>
        <p:txBody>
          <a:bodyPr wrap="square">
            <a:spAutoFit/>
          </a:bodyPr>
          <a:lstStyle/>
          <a:p>
            <a:pPr algn="just"/>
            <a:r>
              <a:rPr lang="en-US" sz="1200" dirty="0"/>
              <a:t>Continue with all other 3x3 blocks in the image using original values. For example the next image block could be</a:t>
            </a:r>
          </a:p>
        </p:txBody>
      </p:sp>
      <p:pic>
        <p:nvPicPr>
          <p:cNvPr id="4711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7359" y="4911574"/>
            <a:ext cx="1087212" cy="863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310743" y="5774619"/>
            <a:ext cx="4572000" cy="523220"/>
          </a:xfrm>
          <a:prstGeom prst="rect">
            <a:avLst/>
          </a:prstGeom>
        </p:spPr>
        <p:txBody>
          <a:bodyPr>
            <a:spAutoFit/>
          </a:bodyPr>
          <a:lstStyle/>
          <a:p>
            <a:pPr algn="ctr"/>
            <a:r>
              <a:rPr lang="en-US" sz="1400" dirty="0">
                <a:solidFill>
                  <a:srgbClr val="C00000"/>
                </a:solidFill>
              </a:rPr>
              <a:t>Most of the image is processed in this manner. Image borders create problems and are ignored.</a:t>
            </a:r>
          </a:p>
        </p:txBody>
      </p:sp>
    </p:spTree>
    <p:extLst>
      <p:ext uri="{BB962C8B-B14F-4D97-AF65-F5344CB8AC3E}">
        <p14:creationId xmlns:p14="http://schemas.microsoft.com/office/powerpoint/2010/main" val="158466468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3" y="206829"/>
            <a:ext cx="7921625" cy="457200"/>
          </a:xfrm>
        </p:spPr>
        <p:txBody>
          <a:bodyPr/>
          <a:lstStyle/>
          <a:p>
            <a:r>
              <a:rPr lang="en-US" dirty="0" smtClean="0"/>
              <a:t>Convolution Filter</a:t>
            </a:r>
            <a:endParaRPr lang="en-US" dirty="0"/>
          </a:p>
        </p:txBody>
      </p:sp>
      <p:grpSp>
        <p:nvGrpSpPr>
          <p:cNvPr id="14" name="Group 13"/>
          <p:cNvGrpSpPr/>
          <p:nvPr/>
        </p:nvGrpSpPr>
        <p:grpSpPr>
          <a:xfrm>
            <a:off x="7330939" y="1561505"/>
            <a:ext cx="1611086" cy="1404001"/>
            <a:chOff x="1284514" y="1429003"/>
            <a:chExt cx="1611086" cy="1404001"/>
          </a:xfrm>
        </p:grpSpPr>
        <p:sp>
          <p:nvSpPr>
            <p:cNvPr id="11" name="TextBox 10"/>
            <p:cNvSpPr txBox="1"/>
            <p:nvPr/>
          </p:nvSpPr>
          <p:spPr>
            <a:xfrm>
              <a:off x="1284514" y="1429003"/>
              <a:ext cx="1611086" cy="338554"/>
            </a:xfrm>
            <a:prstGeom prst="rect">
              <a:avLst/>
            </a:prstGeom>
            <a:noFill/>
          </p:spPr>
          <p:txBody>
            <a:bodyPr wrap="square" rtlCol="0">
              <a:spAutoFit/>
            </a:bodyPr>
            <a:lstStyle/>
            <a:p>
              <a:r>
                <a:rPr lang="en-US" sz="1600" dirty="0" smtClean="0">
                  <a:solidFill>
                    <a:schemeClr val="tx2">
                      <a:lumMod val="50000"/>
                    </a:schemeClr>
                  </a:solidFill>
                </a:rPr>
                <a:t>Edge Enhance</a:t>
              </a:r>
            </a:p>
          </p:txBody>
        </p:sp>
        <p:pic>
          <p:nvPicPr>
            <p:cNvPr id="4813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49" y="188050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7" name="Group 26"/>
          <p:cNvGrpSpPr/>
          <p:nvPr/>
        </p:nvGrpSpPr>
        <p:grpSpPr>
          <a:xfrm>
            <a:off x="435394" y="4040843"/>
            <a:ext cx="3583553" cy="2025821"/>
            <a:chOff x="435394" y="4040843"/>
            <a:chExt cx="3583553" cy="2025821"/>
          </a:xfrm>
        </p:grpSpPr>
        <p:grpSp>
          <p:nvGrpSpPr>
            <p:cNvPr id="12" name="Group 11"/>
            <p:cNvGrpSpPr/>
            <p:nvPr/>
          </p:nvGrpSpPr>
          <p:grpSpPr>
            <a:xfrm>
              <a:off x="435394" y="4430821"/>
              <a:ext cx="1066576" cy="1110747"/>
              <a:chOff x="1284514" y="3259723"/>
              <a:chExt cx="1164772" cy="1396641"/>
            </a:xfrm>
          </p:grpSpPr>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650" y="370386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1284514" y="3259723"/>
                <a:ext cx="1164772" cy="338554"/>
              </a:xfrm>
              <a:prstGeom prst="rect">
                <a:avLst/>
              </a:prstGeom>
              <a:noFill/>
            </p:spPr>
            <p:txBody>
              <a:bodyPr wrap="square" rtlCol="0">
                <a:spAutoFit/>
              </a:bodyPr>
              <a:lstStyle/>
              <a:p>
                <a:r>
                  <a:rPr lang="en-US" sz="1600" dirty="0" smtClean="0">
                    <a:solidFill>
                      <a:schemeClr val="tx2">
                        <a:lumMod val="50000"/>
                      </a:schemeClr>
                    </a:solidFill>
                  </a:rPr>
                  <a:t>Emboss</a:t>
                </a:r>
              </a:p>
            </p:txBody>
          </p:sp>
        </p:grpSp>
        <p:pic>
          <p:nvPicPr>
            <p:cNvPr id="4813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6445" y="4040843"/>
              <a:ext cx="2332502" cy="2025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8" name="Group 27"/>
          <p:cNvGrpSpPr/>
          <p:nvPr/>
        </p:nvGrpSpPr>
        <p:grpSpPr>
          <a:xfrm>
            <a:off x="4828347" y="3834825"/>
            <a:ext cx="3751727" cy="2126737"/>
            <a:chOff x="4828347" y="3834825"/>
            <a:chExt cx="3751727" cy="2126737"/>
          </a:xfrm>
        </p:grpSpPr>
        <p:grpSp>
          <p:nvGrpSpPr>
            <p:cNvPr id="21" name="Group 20"/>
            <p:cNvGrpSpPr/>
            <p:nvPr/>
          </p:nvGrpSpPr>
          <p:grpSpPr>
            <a:xfrm>
              <a:off x="4828347" y="4388177"/>
              <a:ext cx="1058140" cy="1020033"/>
              <a:chOff x="5630636" y="2360280"/>
              <a:chExt cx="1164772" cy="1370524"/>
            </a:xfrm>
          </p:grpSpPr>
          <p:sp>
            <p:nvSpPr>
              <p:cNvPr id="18" name="TextBox 17"/>
              <p:cNvSpPr txBox="1"/>
              <p:nvPr/>
            </p:nvSpPr>
            <p:spPr>
              <a:xfrm>
                <a:off x="5630636" y="2360280"/>
                <a:ext cx="1164772" cy="338554"/>
              </a:xfrm>
              <a:prstGeom prst="rect">
                <a:avLst/>
              </a:prstGeom>
              <a:noFill/>
            </p:spPr>
            <p:txBody>
              <a:bodyPr wrap="square" rtlCol="0">
                <a:spAutoFit/>
              </a:bodyPr>
              <a:lstStyle/>
              <a:p>
                <a:r>
                  <a:rPr lang="en-US" sz="1600" dirty="0" smtClean="0">
                    <a:solidFill>
                      <a:schemeClr val="tx2">
                        <a:lumMod val="50000"/>
                      </a:schemeClr>
                    </a:solidFill>
                  </a:rPr>
                  <a:t>Sharpen</a:t>
                </a:r>
              </a:p>
            </p:txBody>
          </p:sp>
          <p:pic>
            <p:nvPicPr>
              <p:cNvPr id="4813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6073" y="2778304"/>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813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4172" y="3834825"/>
              <a:ext cx="2595902" cy="2126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9" name="Group 28"/>
          <p:cNvGrpSpPr/>
          <p:nvPr/>
        </p:nvGrpSpPr>
        <p:grpSpPr>
          <a:xfrm>
            <a:off x="4018947" y="1485855"/>
            <a:ext cx="3151105" cy="1740356"/>
            <a:chOff x="3855187" y="1485855"/>
            <a:chExt cx="3151105" cy="1740356"/>
          </a:xfrm>
        </p:grpSpPr>
        <p:grpSp>
          <p:nvGrpSpPr>
            <p:cNvPr id="13" name="Group 12"/>
            <p:cNvGrpSpPr/>
            <p:nvPr/>
          </p:nvGrpSpPr>
          <p:grpSpPr>
            <a:xfrm>
              <a:off x="3855187" y="1554132"/>
              <a:ext cx="1621972" cy="1378142"/>
              <a:chOff x="1284514" y="2125687"/>
              <a:chExt cx="1621972" cy="1378142"/>
            </a:xfrm>
          </p:grpSpPr>
          <p:sp>
            <p:nvSpPr>
              <p:cNvPr id="15" name="TextBox 14"/>
              <p:cNvSpPr txBox="1"/>
              <p:nvPr/>
            </p:nvSpPr>
            <p:spPr>
              <a:xfrm>
                <a:off x="1284514" y="2125687"/>
                <a:ext cx="1621972" cy="338554"/>
              </a:xfrm>
              <a:prstGeom prst="rect">
                <a:avLst/>
              </a:prstGeom>
              <a:noFill/>
            </p:spPr>
            <p:txBody>
              <a:bodyPr wrap="square" rtlCol="0">
                <a:spAutoFit/>
              </a:bodyPr>
              <a:lstStyle/>
              <a:p>
                <a:r>
                  <a:rPr lang="en-US" sz="1600" dirty="0" smtClean="0">
                    <a:solidFill>
                      <a:schemeClr val="tx2">
                        <a:lumMod val="50000"/>
                      </a:schemeClr>
                    </a:solidFill>
                  </a:rPr>
                  <a:t>Edge Detect</a:t>
                </a:r>
              </a:p>
            </p:txBody>
          </p:sp>
          <p:pic>
            <p:nvPicPr>
              <p:cNvPr id="48134" name="Picture 6" descr="Edge det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0390" y="2551329"/>
                <a:ext cx="952500" cy="952500"/>
              </a:xfrm>
              <a:prstGeom prst="rect">
                <a:avLst/>
              </a:prstGeom>
              <a:noFill/>
              <a:extLst>
                <a:ext uri="{909E8E84-426E-40DD-AFC4-6F175D3DCCD1}">
                  <a14:hiddenFill xmlns:a14="http://schemas.microsoft.com/office/drawing/2010/main">
                    <a:solidFill>
                      <a:srgbClr val="FFFFFF"/>
                    </a:solidFill>
                  </a14:hiddenFill>
                </a:ext>
              </a:extLst>
            </p:spPr>
          </p:pic>
        </p:grpSp>
        <p:pic>
          <p:nvPicPr>
            <p:cNvPr id="4814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5936" y="1485855"/>
              <a:ext cx="1740356" cy="1740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0" name="Group 29"/>
          <p:cNvGrpSpPr/>
          <p:nvPr/>
        </p:nvGrpSpPr>
        <p:grpSpPr>
          <a:xfrm>
            <a:off x="305040" y="1436829"/>
            <a:ext cx="3340403" cy="1966192"/>
            <a:chOff x="305040" y="1436829"/>
            <a:chExt cx="3340403" cy="1966192"/>
          </a:xfrm>
        </p:grpSpPr>
        <p:grpSp>
          <p:nvGrpSpPr>
            <p:cNvPr id="20" name="Group 19"/>
            <p:cNvGrpSpPr/>
            <p:nvPr/>
          </p:nvGrpSpPr>
          <p:grpSpPr>
            <a:xfrm>
              <a:off x="305040" y="1556937"/>
              <a:ext cx="1317172" cy="1339238"/>
              <a:chOff x="4313464" y="1236035"/>
              <a:chExt cx="1317172" cy="1339238"/>
            </a:xfrm>
          </p:grpSpPr>
          <p:sp>
            <p:nvSpPr>
              <p:cNvPr id="17" name="TextBox 16"/>
              <p:cNvSpPr txBox="1"/>
              <p:nvPr/>
            </p:nvSpPr>
            <p:spPr>
              <a:xfrm>
                <a:off x="4465864" y="1236035"/>
                <a:ext cx="1164772" cy="338554"/>
              </a:xfrm>
              <a:prstGeom prst="rect">
                <a:avLst/>
              </a:prstGeom>
              <a:noFill/>
            </p:spPr>
            <p:txBody>
              <a:bodyPr wrap="square" rtlCol="0">
                <a:spAutoFit/>
              </a:bodyPr>
              <a:lstStyle/>
              <a:p>
                <a:r>
                  <a:rPr lang="en-US" sz="1600" dirty="0" smtClean="0">
                    <a:solidFill>
                      <a:schemeClr val="tx2">
                        <a:lumMod val="50000"/>
                      </a:schemeClr>
                    </a:solidFill>
                  </a:rPr>
                  <a:t>Blur</a:t>
                </a:r>
              </a:p>
            </p:txBody>
          </p:sp>
          <p:pic>
            <p:nvPicPr>
              <p:cNvPr id="48136"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13464" y="1622773"/>
                <a:ext cx="9525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8142" name="Picture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7037" y="1436829"/>
              <a:ext cx="2088406" cy="1966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310314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iau07_YeOU2LhML6a8Naf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heme/theme1.xml><?xml version="1.0" encoding="utf-8"?>
<a:theme xmlns:a="http://schemas.openxmlformats.org/drawingml/2006/main" name="CapgeminiTemplate_Pradeep">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2F27FA532E1440BBB216045CCA2436" ma:contentTypeVersion="0" ma:contentTypeDescription="Create a new document." ma:contentTypeScope="" ma:versionID="3ba8609c7665c84a77543b3bac825d5f">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A9FC01-6108-4C10-935C-A22E44F3E4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C8A0C4F-596F-49FD-B18B-0ACB1AC42ADE}">
  <ds:schemaRefs>
    <ds:schemaRef ds:uri="http://purl.org/dc/dcmitype/"/>
    <ds:schemaRef ds:uri="http://purl.org/dc/elements/1.1/"/>
    <ds:schemaRef ds:uri="http://schemas.microsoft.com/office/2006/documentManagement/types"/>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534EC633-1627-4A60-A2BF-2426CB35E7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23577</TotalTime>
  <Words>10753</Words>
  <Application>Microsoft Office PowerPoint</Application>
  <PresentationFormat>On-screen Show (4:3)</PresentationFormat>
  <Paragraphs>613</Paragraphs>
  <Slides>92</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94" baseType="lpstr">
      <vt:lpstr>CapgeminiTemplate_Pradeep</vt:lpstr>
      <vt:lpstr>think-cell Slide</vt:lpstr>
      <vt:lpstr>Image Classification</vt:lpstr>
      <vt:lpstr>Image Classification</vt:lpstr>
      <vt:lpstr>Challenges.</vt:lpstr>
      <vt:lpstr>Challenges…</vt:lpstr>
      <vt:lpstr>Data-driven approach</vt:lpstr>
      <vt:lpstr>The image classification pipeline</vt:lpstr>
      <vt:lpstr>Nearest Neighbor Classifier</vt:lpstr>
      <vt:lpstr>Nearest Neighbor Approach</vt:lpstr>
      <vt:lpstr>Nearest Neighbor Approach</vt:lpstr>
      <vt:lpstr>k - Nearest Neighbor Classifier</vt:lpstr>
      <vt:lpstr>Linear Classification</vt:lpstr>
      <vt:lpstr>Linear Classification</vt:lpstr>
      <vt:lpstr>Linear Classification</vt:lpstr>
      <vt:lpstr>Linear Classification</vt:lpstr>
      <vt:lpstr>Interpretation of linear classifiers</vt:lpstr>
      <vt:lpstr>Linear classifiers-observations</vt:lpstr>
      <vt:lpstr>Loss function</vt:lpstr>
      <vt:lpstr>Linear Support Vector Machine (SVM)</vt:lpstr>
      <vt:lpstr>Multiclass Support Vector Machine Loss Function</vt:lpstr>
      <vt:lpstr>Multiclass Support Vector Machine Loss Function</vt:lpstr>
      <vt:lpstr>Multiclass Support Vector Machine Loss Function</vt:lpstr>
      <vt:lpstr>Multiclass Support Vector Machine Loss Function</vt:lpstr>
      <vt:lpstr>Optimization of Weights (convex problem)</vt:lpstr>
      <vt:lpstr>Optimization </vt:lpstr>
      <vt:lpstr>Optimization</vt:lpstr>
      <vt:lpstr>Backpropagation,</vt:lpstr>
      <vt:lpstr>Compound expressions with chain rule</vt:lpstr>
      <vt:lpstr>Backpropagation</vt:lpstr>
      <vt:lpstr>Intuitive understanding of backpropagation</vt:lpstr>
      <vt:lpstr>Intuitive understanding of backpropagation</vt:lpstr>
      <vt:lpstr>Modularity: Sigmoid example</vt:lpstr>
      <vt:lpstr>Modularity: Sigmoid example</vt:lpstr>
      <vt:lpstr>Backpropagation Code</vt:lpstr>
      <vt:lpstr>Back-propagation coding…</vt:lpstr>
      <vt:lpstr>Backpropagation Code</vt:lpstr>
      <vt:lpstr>Backpropagation Code</vt:lpstr>
      <vt:lpstr>Unintuitive effects</vt:lpstr>
      <vt:lpstr>Gradients for vectorised operations</vt:lpstr>
      <vt:lpstr>Neural Network architectures</vt:lpstr>
      <vt:lpstr>Naming conventions</vt:lpstr>
      <vt:lpstr>Example feed-forward computation</vt:lpstr>
      <vt:lpstr>Setting number of layers and their sizes</vt:lpstr>
      <vt:lpstr>Data Preprocessing</vt:lpstr>
      <vt:lpstr>Data Preprocessing</vt:lpstr>
      <vt:lpstr>PCA and Whitening</vt:lpstr>
      <vt:lpstr>PCA and Whitening</vt:lpstr>
      <vt:lpstr>PCA and Whitening</vt:lpstr>
      <vt:lpstr>PCA and Whitening</vt:lpstr>
      <vt:lpstr>Weight Initialization</vt:lpstr>
      <vt:lpstr>Weight Initialization</vt:lpstr>
      <vt:lpstr>Regularization</vt:lpstr>
      <vt:lpstr>L2 regularization</vt:lpstr>
      <vt:lpstr> L1 regularization</vt:lpstr>
      <vt:lpstr>Regularization</vt:lpstr>
      <vt:lpstr>Babysitting the learning process</vt:lpstr>
      <vt:lpstr>Train/Val accuracy</vt:lpstr>
      <vt:lpstr>Ratio of weights:updates</vt:lpstr>
      <vt:lpstr>Activation / Gradient distributions per layer</vt:lpstr>
      <vt:lpstr>Artificial Neural Network</vt:lpstr>
      <vt:lpstr>Backpropagation Derivation cont…</vt:lpstr>
      <vt:lpstr>Backpropagation Derivation cont…</vt:lpstr>
      <vt:lpstr>Backpropagation Derivation cont…</vt:lpstr>
      <vt:lpstr>Backpropagation Derivation cont…</vt:lpstr>
      <vt:lpstr>Learning by Example</vt:lpstr>
      <vt:lpstr>First-layer Visualizations</vt:lpstr>
      <vt:lpstr>Parameter updates</vt:lpstr>
      <vt:lpstr>Parameter updates</vt:lpstr>
      <vt:lpstr>Parameter updates</vt:lpstr>
      <vt:lpstr>Learning Rate Adaptation</vt:lpstr>
      <vt:lpstr>Learning Rate Adaptation</vt:lpstr>
      <vt:lpstr>Learning Rate Adaptation</vt:lpstr>
      <vt:lpstr>Second order methods</vt:lpstr>
      <vt:lpstr>Per-parameter adaptive learning rate methods</vt:lpstr>
      <vt:lpstr>Case study</vt:lpstr>
      <vt:lpstr>PowerPoint Presentation</vt:lpstr>
      <vt:lpstr>Convolutional Neural Networks (CNNs / ConvNets)</vt:lpstr>
      <vt:lpstr>Fully Connected conventional NN</vt:lpstr>
      <vt:lpstr>Convolutional Neural Networks</vt:lpstr>
      <vt:lpstr>Layers used to build ConvNets</vt:lpstr>
      <vt:lpstr>ConvNet for CIFAR-10-VGG Net</vt:lpstr>
      <vt:lpstr>VGG Architecture</vt:lpstr>
      <vt:lpstr>ConvNet  Architecture</vt:lpstr>
      <vt:lpstr>ConvNet Architecture Summary</vt:lpstr>
      <vt:lpstr>PowerPoint Presentation</vt:lpstr>
      <vt:lpstr>Compute the spatial size</vt:lpstr>
      <vt:lpstr>Spatial arrangement</vt:lpstr>
      <vt:lpstr>Real-world example</vt:lpstr>
      <vt:lpstr>Parameter Sharing</vt:lpstr>
      <vt:lpstr>Parameter Sharing</vt:lpstr>
      <vt:lpstr>CNN Architecture</vt:lpstr>
      <vt:lpstr>Convolution filter</vt:lpstr>
      <vt:lpstr>Convolution Filter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Markov Chain</dc:title>
  <dc:creator>Pradeep Bilurkar (RTIC)</dc:creator>
  <cp:lastModifiedBy>Bilurkar, Pradeep (TI)</cp:lastModifiedBy>
  <cp:revision>139</cp:revision>
  <dcterms:created xsi:type="dcterms:W3CDTF">2016-12-05T04:58:35Z</dcterms:created>
  <dcterms:modified xsi:type="dcterms:W3CDTF">2017-01-24T02:33:33Z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0x010100AF2F27FA532E1440BBB216045CCA2436</vt:lpwstr>
  </property>
</Properties>
</file>